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5"/>
  </p:notesMasterIdLst>
  <p:handoutMasterIdLst>
    <p:handoutMasterId r:id="rId96"/>
  </p:handoutMasterIdLst>
  <p:sldIdLst>
    <p:sldId id="325" r:id="rId5"/>
    <p:sldId id="334" r:id="rId6"/>
    <p:sldId id="389" r:id="rId7"/>
    <p:sldId id="399"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6" r:id="rId24"/>
    <p:sldId id="447" r:id="rId25"/>
    <p:sldId id="458" r:id="rId26"/>
    <p:sldId id="452" r:id="rId27"/>
    <p:sldId id="453" r:id="rId28"/>
    <p:sldId id="460" r:id="rId29"/>
    <p:sldId id="450" r:id="rId30"/>
    <p:sldId id="454" r:id="rId31"/>
    <p:sldId id="455" r:id="rId32"/>
    <p:sldId id="459" r:id="rId33"/>
    <p:sldId id="451" r:id="rId34"/>
    <p:sldId id="456" r:id="rId35"/>
    <p:sldId id="457" r:id="rId36"/>
    <p:sldId id="463" r:id="rId37"/>
    <p:sldId id="483" r:id="rId38"/>
    <p:sldId id="462" r:id="rId39"/>
    <p:sldId id="468" r:id="rId40"/>
    <p:sldId id="469" r:id="rId41"/>
    <p:sldId id="470" r:id="rId42"/>
    <p:sldId id="471" r:id="rId43"/>
    <p:sldId id="472" r:id="rId44"/>
    <p:sldId id="473" r:id="rId45"/>
    <p:sldId id="474" r:id="rId46"/>
    <p:sldId id="475" r:id="rId47"/>
    <p:sldId id="476" r:id="rId48"/>
    <p:sldId id="477" r:id="rId49"/>
    <p:sldId id="478" r:id="rId50"/>
    <p:sldId id="481" r:id="rId51"/>
    <p:sldId id="482" r:id="rId52"/>
    <p:sldId id="461" r:id="rId53"/>
    <p:sldId id="484" r:id="rId54"/>
    <p:sldId id="485" r:id="rId55"/>
    <p:sldId id="486" r:id="rId56"/>
    <p:sldId id="487" r:id="rId57"/>
    <p:sldId id="488" r:id="rId58"/>
    <p:sldId id="489" r:id="rId59"/>
    <p:sldId id="490" r:id="rId60"/>
    <p:sldId id="491" r:id="rId61"/>
    <p:sldId id="492" r:id="rId62"/>
    <p:sldId id="493" r:id="rId63"/>
    <p:sldId id="494" r:id="rId64"/>
    <p:sldId id="495" r:id="rId65"/>
    <p:sldId id="371" r:id="rId66"/>
    <p:sldId id="426"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9" r:id="rId86"/>
    <p:sldId id="418" r:id="rId87"/>
    <p:sldId id="420" r:id="rId88"/>
    <p:sldId id="421" r:id="rId89"/>
    <p:sldId id="422" r:id="rId90"/>
    <p:sldId id="423" r:id="rId91"/>
    <p:sldId id="424" r:id="rId92"/>
    <p:sldId id="425" r:id="rId93"/>
    <p:sldId id="339" r:id="rId94"/>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olo - indice" id="{C2788323-8233-40FF-B0C3-EEAE2969E0EE}">
          <p14:sldIdLst>
            <p14:sldId id="325"/>
            <p14:sldId id="334"/>
          </p14:sldIdLst>
        </p14:section>
        <p14:section name="Introduzione - approcci" id="{DA116DE6-9F39-408D-8600-2FE9B4256A18}">
          <p14:sldIdLst>
            <p14:sldId id="389"/>
            <p14:sldId id="399"/>
            <p14:sldId id="427"/>
            <p14:sldId id="428"/>
            <p14:sldId id="429"/>
            <p14:sldId id="430"/>
          </p14:sldIdLst>
        </p14:section>
        <p14:section name="Uncertainty Maps / Plots" id="{669CD013-3802-42C2-8108-9B9AEE4515C1}">
          <p14:sldIdLst>
            <p14:sldId id="431"/>
            <p14:sldId id="432"/>
            <p14:sldId id="433"/>
            <p14:sldId id="434"/>
            <p14:sldId id="435"/>
            <p14:sldId id="436"/>
            <p14:sldId id="437"/>
            <p14:sldId id="438"/>
            <p14:sldId id="439"/>
            <p14:sldId id="440"/>
            <p14:sldId id="441"/>
          </p14:sldIdLst>
        </p14:section>
        <p14:section name="Boxplots" id="{A5F8CDE8-4123-4006-B6CF-A3E2F00BBD29}">
          <p14:sldIdLst>
            <p14:sldId id="446"/>
            <p14:sldId id="447"/>
            <p14:sldId id="458"/>
            <p14:sldId id="452"/>
            <p14:sldId id="453"/>
            <p14:sldId id="460"/>
            <p14:sldId id="450"/>
            <p14:sldId id="454"/>
            <p14:sldId id="455"/>
            <p14:sldId id="459"/>
            <p14:sldId id="451"/>
            <p14:sldId id="456"/>
            <p14:sldId id="457"/>
          </p14:sldIdLst>
        </p14:section>
        <p14:section name="Correlation Coefficients" id="{006A6D8B-3BF3-4A0B-97F5-373A9A6E5705}">
          <p14:sldIdLst>
            <p14:sldId id="463"/>
            <p14:sldId id="483"/>
            <p14:sldId id="462"/>
            <p14:sldId id="468"/>
            <p14:sldId id="469"/>
            <p14:sldId id="470"/>
            <p14:sldId id="471"/>
            <p14:sldId id="472"/>
            <p14:sldId id="473"/>
            <p14:sldId id="474"/>
            <p14:sldId id="475"/>
            <p14:sldId id="476"/>
            <p14:sldId id="477"/>
            <p14:sldId id="478"/>
            <p14:sldId id="481"/>
          </p14:sldIdLst>
        </p14:section>
        <p14:section name="Dice Precision Recall" id="{1CE7A3CB-EFEE-45FD-8F05-57E0FC7984B8}">
          <p14:sldIdLst>
            <p14:sldId id="482"/>
            <p14:sldId id="461"/>
            <p14:sldId id="484"/>
            <p14:sldId id="485"/>
            <p14:sldId id="486"/>
            <p14:sldId id="487"/>
            <p14:sldId id="488"/>
            <p14:sldId id="489"/>
            <p14:sldId id="490"/>
            <p14:sldId id="491"/>
            <p14:sldId id="492"/>
            <p14:sldId id="493"/>
            <p14:sldId id="494"/>
            <p14:sldId id="495"/>
          </p14:sldIdLst>
        </p14:section>
        <p14:section name="ALTRO" id="{59B6A9BB-668B-4777-85C1-E301EE92B870}">
          <p14:sldIdLst>
            <p14:sldId id="371"/>
            <p14:sldId id="426"/>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9"/>
            <p14:sldId id="418"/>
            <p14:sldId id="420"/>
            <p14:sldId id="421"/>
            <p14:sldId id="422"/>
            <p14:sldId id="423"/>
            <p14:sldId id="424"/>
            <p14:sldId id="425"/>
            <p14:sldId id="339"/>
          </p14:sldIdLst>
        </p14:section>
      </p14:sectionLst>
    </p:ex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BCCE"/>
    <a:srgbClr val="FFED00"/>
    <a:srgbClr val="EAF6FB"/>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48" d="100"/>
          <a:sy n="48" d="100"/>
        </p:scale>
        <p:origin x="67" y="806"/>
      </p:cViewPr>
      <p:guideLst>
        <p:guide pos="816"/>
        <p:guide orient="horz" pos="3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583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D6C7549-0246-44BA-93A9-40F12E42018F}" type="datetime1">
              <a:rPr lang="it-IT" smtClean="0"/>
              <a:t>12/05/2024</a:t>
            </a:fld>
            <a:endParaRPr lang="it-IT" dirty="0"/>
          </a:p>
        </p:txBody>
      </p:sp>
      <p:sp>
        <p:nvSpPr>
          <p:cNvPr id="4" name="Segnaposto piè di pagina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5" name="Segnaposto numero diapositiva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0E476440-F66F-F947-8EFC-EA5202ACFD25}" type="slidenum">
              <a:rPr lang="it-IT" smtClean="0"/>
              <a:t>‹N›</a:t>
            </a:fld>
            <a:endParaRPr lang="it-IT"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A8115AD7-15A0-4B5C-986D-26C693CFC79C}" type="datetime1">
              <a:rPr lang="it-IT" smtClean="0"/>
              <a:t>12/05/2024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B79E9EB-07EB-9D44-9F5A-AB1FBECCDD88}" type="slidenum">
              <a:rPr lang="it-IT" smtClean="0"/>
              <a:t>‹N›</a:t>
            </a:fld>
            <a:endParaRPr lang="it-IT"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8867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8035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9678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2208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4776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0096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007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6962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68945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60459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7688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80187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9560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404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2332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7825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5565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6060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73564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18726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2166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8747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9177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9333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6368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8572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64298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48933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8028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72838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99509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33100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7901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30298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15872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45925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665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42664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416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09368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82254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13182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03273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6786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02185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263730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04438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21624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005093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66968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15515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35825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98182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86849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96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165100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3872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34674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83610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87524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459468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57701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49244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84470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97411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2075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0960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44984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911177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870377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42844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69567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16749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565023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396272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384149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6541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58312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595332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289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3169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diapositiva">
    <p:bg>
      <p:bgPr>
        <a:solidFill>
          <a:schemeClr val="accent2"/>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ottotitolo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lang="it-IT" sz="2400" cap="all" baseline="0"/>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10" name="Segnaposto immagine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lang="it-IT"/>
            </a:lvl1pPr>
          </a:lstStyle>
          <a:p>
            <a:pPr rtl="0"/>
            <a:r>
              <a:rPr lang="it-IT"/>
              <a:t>Fare clic sull'icona per inserire un'immagine</a:t>
            </a:r>
            <a:endParaRPr lang="it-IT" dirty="0"/>
          </a:p>
        </p:txBody>
      </p:sp>
      <p:sp>
        <p:nvSpPr>
          <p:cNvPr id="9" name="Titolo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lang="it-IT" sz="6000" spc="300" baseline="0"/>
            </a:lvl1pPr>
          </a:lstStyle>
          <a:p>
            <a:pPr rtl="0"/>
            <a:r>
              <a:rPr lang="it-IT"/>
              <a:t>Fare clic per modificare lo stile del titolo dello schema</a:t>
            </a:r>
          </a:p>
        </p:txBody>
      </p:sp>
      <p:sp>
        <p:nvSpPr>
          <p:cNvPr id="11" name="Rettangolo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lenco">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vl1pPr>
              <a:defRPr/>
            </a:lvl1pPr>
          </a:lstStyle>
          <a:p>
            <a:r>
              <a:rPr lang="en-US" dirty="0"/>
              <a:t>Uncertainty of segmentation</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9643872" cy="621792"/>
          </a:xfrm>
        </p:spPr>
        <p:txBody>
          <a:bodyPr rtlCol="0"/>
          <a:lstStyle>
            <a:lvl1pPr algn="l">
              <a:lnSpc>
                <a:spcPts val="5760"/>
              </a:lnSpc>
              <a:defRPr lang="it-IT"/>
            </a:lvl1pPr>
          </a:lstStyle>
          <a:p>
            <a:pPr rtl="0"/>
            <a:r>
              <a:rPr lang="it-IT"/>
              <a:t>Fare clic per modificare lo stile del titolo dello schema</a:t>
            </a:r>
            <a:endParaRPr lang="it-IT" dirty="0"/>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accent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cxnSp>
        <p:nvCxnSpPr>
          <p:cNvPr id="5" name="Connettore diritto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8" name="Segnaposto testo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2" name="Segnaposto testo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3" name="Segnaposto testo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4" name="Segnaposto testo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7" name="Segnaposto testo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17" name="Rettangolo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azione x3">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sp>
        <p:nvSpPr>
          <p:cNvPr id="7" name="Segnaposto testo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8" name="Segnaposto contenuto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immagine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3" name="Segnaposto immagine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4" name="Segnaposto immagine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cxnSp>
        <p:nvCxnSpPr>
          <p:cNvPr id="15" name="Connettore diritto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defPPr>
              <a:defRPr lang="it-IT"/>
            </a:defPPr>
          </a:lstStyle>
          <a:p>
            <a:pPr rtl="0"/>
            <a:r>
              <a:rPr lang="it-IT"/>
              <a:t>titolo della presentazione</a:t>
            </a:r>
          </a:p>
        </p:txBody>
      </p:sp>
      <p:cxnSp>
        <p:nvCxnSpPr>
          <p:cNvPr id="5" name="Connettore diritto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egnaposto testo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lang="it-IT" sz="2000"/>
            </a:lvl1pPr>
          </a:lstStyle>
          <a:p>
            <a:pPr lvl="0" rtl="0"/>
            <a:r>
              <a:rPr lang="it-IT"/>
              <a:t>Fare clic per modificare gli stili del testo dello schema</a:t>
            </a:r>
          </a:p>
        </p:txBody>
      </p:sp>
      <p:sp>
        <p:nvSpPr>
          <p:cNvPr id="11" name="Segnaposto immagine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lang="it-IT"/>
            </a:lvl1pPr>
          </a:lstStyle>
          <a:p>
            <a:pPr rtl="0"/>
            <a:r>
              <a:rPr lang="it-IT"/>
              <a:t>Fare clic per modificare lo stile del titolo dello schema</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iusura">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16" name="Titolo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lang="it-IT"/>
            </a:lvl1pPr>
          </a:lstStyle>
          <a:p>
            <a:pPr rtl="0"/>
            <a:r>
              <a:rPr lang="it-IT"/>
              <a:t>Fare clic per modificare lo stile del titolo dello schema</a:t>
            </a:r>
          </a:p>
        </p:txBody>
      </p:sp>
      <p:sp>
        <p:nvSpPr>
          <p:cNvPr id="11" name="Segnaposto immagine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lang="it-IT" sz="1050"/>
            </a:lvl1pPr>
          </a:lstStyle>
          <a:p>
            <a:pPr rtl="0"/>
            <a:r>
              <a:rPr lang="it-IT"/>
              <a:t>Fare clic sull'icona per inserire un'immagine</a:t>
            </a:r>
            <a:endParaRPr lang="it-IT" dirty="0"/>
          </a:p>
        </p:txBody>
      </p:sp>
      <p:sp>
        <p:nvSpPr>
          <p:cNvPr id="13" name="Segnaposto testo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lang="it-IT" sz="2000" cap="all" baseline="0"/>
            </a:lvl1pPr>
          </a:lstStyle>
          <a:p>
            <a:pPr lvl="0" rtl="0"/>
            <a:r>
              <a:rPr lang="it-IT"/>
              <a:t>Fare clic per modificare gli stili del testo dello schema</a:t>
            </a:r>
          </a:p>
        </p:txBody>
      </p:sp>
      <p:sp>
        <p:nvSpPr>
          <p:cNvPr id="20" name="Rettangolo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5" name="Segnaposto numero diapositiva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8" name="Segnaposto piè di pagina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7" name="Segnaposto piè di pagina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testo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immagine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lang="it-IT" sz="3200"/>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Fare clic sull'icona per inserire un'immagine</a:t>
            </a:r>
            <a:endParaRPr lang="it-IT" dirty="0"/>
          </a:p>
        </p:txBody>
      </p:sp>
      <p:sp>
        <p:nvSpPr>
          <p:cNvPr id="4" name="Segnaposto testo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con immagine a destra">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12" name="Rettangolo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lang="it-IT" sz="2000" cap="all"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8" name="Connettore diritto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accent4"/>
        </a:solidFill>
        <a:effectLst/>
      </p:bgPr>
    </p:bg>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lang="it-IT" sz="2000" cap="none"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lang="it-IT">
                <a:solidFill>
                  <a:schemeClr val="bg1"/>
                </a:solidFill>
              </a:defRPr>
            </a:lvl1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11" name="Connettore diritto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p:bg>
      <p:bgPr>
        <a:solidFill>
          <a:schemeClr val="accent2"/>
        </a:solidFill>
        <a:effectLst/>
      </p:bgPr>
    </p:bg>
    <p:spTree>
      <p:nvGrpSpPr>
        <p:cNvPr id="1" name=""/>
        <p:cNvGrpSpPr/>
        <p:nvPr/>
      </p:nvGrpSpPr>
      <p:grpSpPr>
        <a:xfrm>
          <a:off x="0" y="0"/>
          <a:ext cx="0" cy="0"/>
          <a:chOff x="0" y="0"/>
          <a:chExt cx="0" cy="0"/>
        </a:xfrm>
      </p:grpSpPr>
      <p:sp>
        <p:nvSpPr>
          <p:cNvPr id="10" name="Segnaposto immagine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lang="it-IT" sz="4800" spc="300" baseline="0"/>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lang="it-IT" sz="2400" cap="all" baseline="0">
                <a:solidFill>
                  <a:schemeClr val="tx1"/>
                </a:solidFill>
              </a:defRPr>
            </a:lvl1pPr>
            <a:lvl2pPr marL="457200" indent="0">
              <a:buNone/>
              <a:defRPr lang="it-IT" sz="2000">
                <a:solidFill>
                  <a:schemeClr val="tx1">
                    <a:tint val="75000"/>
                  </a:schemeClr>
                </a:solidFill>
              </a:defRPr>
            </a:lvl2pPr>
            <a:lvl3pPr marL="914400" indent="0">
              <a:buNone/>
              <a:defRPr lang="it-IT" sz="1800">
                <a:solidFill>
                  <a:schemeClr val="tx1">
                    <a:tint val="75000"/>
                  </a:schemeClr>
                </a:solidFill>
              </a:defRPr>
            </a:lvl3pPr>
            <a:lvl4pPr marL="1371600" indent="0">
              <a:buNone/>
              <a:defRPr lang="it-IT" sz="1600">
                <a:solidFill>
                  <a:schemeClr val="tx1">
                    <a:tint val="75000"/>
                  </a:schemeClr>
                </a:solidFill>
              </a:defRPr>
            </a:lvl4pPr>
            <a:lvl5pPr marL="1828800" indent="0">
              <a:buNone/>
              <a:defRPr lang="it-IT" sz="1600">
                <a:solidFill>
                  <a:schemeClr val="tx1">
                    <a:tint val="75000"/>
                  </a:schemeClr>
                </a:solidFill>
              </a:defRPr>
            </a:lvl5pPr>
            <a:lvl6pPr marL="2286000" indent="0">
              <a:buNone/>
              <a:defRPr lang="it-IT" sz="1600">
                <a:solidFill>
                  <a:schemeClr val="tx1">
                    <a:tint val="75000"/>
                  </a:schemeClr>
                </a:solidFill>
              </a:defRPr>
            </a:lvl6pPr>
            <a:lvl7pPr marL="2743200" indent="0">
              <a:buNone/>
              <a:defRPr lang="it-IT" sz="1600">
                <a:solidFill>
                  <a:schemeClr val="tx1">
                    <a:tint val="75000"/>
                  </a:schemeClr>
                </a:solidFill>
              </a:defRPr>
            </a:lvl7pPr>
            <a:lvl8pPr marL="3200400" indent="0">
              <a:buNone/>
              <a:defRPr lang="it-IT" sz="1600">
                <a:solidFill>
                  <a:schemeClr val="tx1">
                    <a:tint val="75000"/>
                  </a:schemeClr>
                </a:solidFill>
              </a:defRPr>
            </a:lvl8pPr>
            <a:lvl9pPr marL="3657600" indent="0">
              <a:buNone/>
              <a:defRPr lang="it-IT" sz="1600">
                <a:solidFill>
                  <a:schemeClr val="tx1">
                    <a:tint val="75000"/>
                  </a:schemeClr>
                </a:solidFill>
              </a:defRPr>
            </a:lvl9pPr>
          </a:lstStyle>
          <a:p>
            <a:pPr lvl="0" rtl="0"/>
            <a:r>
              <a:rPr lang="it-IT"/>
              <a:t>Fare clic per modificare gli stili del testo dello schema</a:t>
            </a:r>
          </a:p>
        </p:txBody>
      </p:sp>
      <p:sp>
        <p:nvSpPr>
          <p:cNvPr id="12" name="Rettangolo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defPPr>
              <a:defRPr lang="it-IT"/>
            </a:defPPr>
          </a:lstStyle>
          <a:p>
            <a:pPr rtl="0"/>
            <a:r>
              <a:rPr lang="it-IT"/>
              <a:t>Fare clic sull'icona per inserire un'immagine</a:t>
            </a:r>
            <a:endParaRPr lang="it-IT" dirty="0"/>
          </a:p>
        </p:txBody>
      </p:sp>
      <p:cxnSp>
        <p:nvCxnSpPr>
          <p:cNvPr id="7" name="Connettore diritto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ottotitolo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lang="it-IT" sz="2000" cap="all" spc="200" baseline="0">
                <a:latin typeface="+mj-lt"/>
              </a:defRPr>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lang="it-IT" sz="3600" spc="0" baseline="0">
                <a:latin typeface="+mn-lt"/>
              </a:defRPr>
            </a:lvl1pPr>
          </a:lstStyle>
          <a:p>
            <a:pPr rtl="0"/>
            <a:r>
              <a:rPr lang="it-IT"/>
              <a:t>Fare clic per modificare lo stile del titolo dello schema</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8" name="Connettore diritto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Segnaposto immagine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2" name="Segnaposto immagine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3" name="Segnaposto immagine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4" name="Segnaposto immagine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7" name="Segnaposto testo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8" name="Segnaposto testo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9" name="Segnaposto testo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0" name="Segnaposto testo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31" name="Segnaposto testo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2" name="Segnaposto testo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33" name="Connettore diritto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defPPr>
              <a:defRPr lang="it-IT"/>
            </a:defPPr>
          </a:lstStyle>
          <a:p>
            <a:pPr rtl="0"/>
            <a:r>
              <a:rPr lang="it-IT"/>
              <a:t>FAI CLIC PER MODIFICARE IL TITOLO DELLO SCHEMA</a:t>
            </a:r>
          </a:p>
        </p:txBody>
      </p:sp>
      <p:sp>
        <p:nvSpPr>
          <p:cNvPr id="3" name="Segnaposto testo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numero diapositiva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lang="it-IT" sz="1000" cap="all" spc="200" baseline="0">
                <a:solidFill>
                  <a:schemeClr val="accent1"/>
                </a:solidFill>
                <a:latin typeface="Posterama" panose="020B0504020200020000" pitchFamily="34" charset="0"/>
              </a:defRPr>
            </a:lvl1pPr>
          </a:lstStyle>
          <a:p>
            <a:fld id="{75DF2D63-3FF5-D547-96B9-BE9CCD1ABA58}" type="slidenum">
              <a:rPr lang="it-IT" smtClean="0"/>
              <a:pPr/>
              <a:t>‹N›</a:t>
            </a:fld>
            <a:endParaRPr lang="it-IT" sz="1000" dirty="0"/>
          </a:p>
        </p:txBody>
      </p:sp>
      <p:sp>
        <p:nvSpPr>
          <p:cNvPr id="25" name="Segnaposto piè di pagina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528868" y="1139512"/>
            <a:ext cx="2350169" cy="247610"/>
          </a:xfrm>
          <a:prstGeom prst="rect">
            <a:avLst/>
          </a:prstGeom>
        </p:spPr>
        <p:txBody>
          <a:bodyPr vert="horz" lIns="0" tIns="0" rIns="0" bIns="0" rtlCol="0" anchor="ctr"/>
          <a:lstStyle>
            <a:lvl1pPr algn="l">
              <a:defRPr lang="it-IT" sz="1000" cap="all" spc="50" baseline="0">
                <a:solidFill>
                  <a:schemeClr val="accent1"/>
                </a:solidFill>
                <a:latin typeface="Posterama" panose="020B0504020200020000" pitchFamily="34" charset="0"/>
              </a:defRPr>
            </a:lvl1pPr>
          </a:lstStyle>
          <a:p>
            <a:r>
              <a:rPr lang="en-US" dirty="0"/>
              <a:t>Histology images: uncertainty</a:t>
            </a:r>
          </a:p>
        </p:txBody>
      </p:sp>
      <p:cxnSp>
        <p:nvCxnSpPr>
          <p:cNvPr id="4" name="Connettore diritto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it-IT"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jpe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jpe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99.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10.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115.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123.png"/></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40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0.xml"/><Relationship Id="rId5" Type="http://schemas.openxmlformats.org/officeDocument/2006/relationships/image" Target="../media/image140.png"/><Relationship Id="rId4" Type="http://schemas.openxmlformats.org/officeDocument/2006/relationships/image" Target="../media/image139.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descr="Una capsula di Petri con delle capsule trasparenti">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3">
            <a:alphaModFix amt="35000"/>
            <a:extLst>
              <a:ext uri="{28A0092B-C50C-407E-A947-70E740481C1C}">
                <a14:useLocalDpi xmlns:a14="http://schemas.microsoft.com/office/drawing/2010/main" val="0"/>
              </a:ext>
            </a:extLst>
          </a:blip>
          <a:srcRect/>
          <a:stretch>
            <a:fillRect/>
          </a:stretch>
        </p:blipFill>
        <p:spPr/>
      </p:pic>
      <p:sp>
        <p:nvSpPr>
          <p:cNvPr id="4" name="Titolo 3">
            <a:extLst>
              <a:ext uri="{FF2B5EF4-FFF2-40B4-BE49-F238E27FC236}">
                <a16:creationId xmlns:a16="http://schemas.microsoft.com/office/drawing/2014/main" id="{305E10E9-9AB7-0642-D4C4-DDFDAB7B5B2C}"/>
              </a:ext>
            </a:extLst>
          </p:cNvPr>
          <p:cNvSpPr>
            <a:spLocks noGrp="1"/>
          </p:cNvSpPr>
          <p:nvPr>
            <p:ph type="title"/>
          </p:nvPr>
        </p:nvSpPr>
        <p:spPr/>
        <p:txBody>
          <a:bodyPr rtlCol="0"/>
          <a:lstStyle>
            <a:defPPr>
              <a:defRPr lang="it-IT"/>
            </a:defPPr>
          </a:lstStyle>
          <a:p>
            <a:pPr rtl="0"/>
            <a:r>
              <a:rPr lang="it-IT" sz="4400" dirty="0"/>
              <a:t>How to estimate, </a:t>
            </a:r>
            <a:r>
              <a:rPr lang="it-IT" sz="4400" dirty="0" err="1"/>
              <a:t>how</a:t>
            </a:r>
            <a:r>
              <a:rPr lang="it-IT" sz="4400" dirty="0"/>
              <a:t> to </a:t>
            </a:r>
            <a:r>
              <a:rPr lang="it-IT" sz="4400" dirty="0" err="1"/>
              <a:t>value</a:t>
            </a:r>
            <a:r>
              <a:rPr lang="it-IT" sz="4400" dirty="0"/>
              <a:t>, </a:t>
            </a:r>
            <a:r>
              <a:rPr lang="it-IT" sz="4400" dirty="0" err="1"/>
              <a:t>how</a:t>
            </a:r>
            <a:r>
              <a:rPr lang="it-IT" sz="4400" dirty="0"/>
              <a:t> to use: </a:t>
            </a:r>
            <a:r>
              <a:rPr lang="it-IT" sz="4400" dirty="0" err="1"/>
              <a:t>uncertainty</a:t>
            </a:r>
            <a:r>
              <a:rPr lang="it-IT" sz="4400" dirty="0"/>
              <a:t> in the </a:t>
            </a:r>
            <a:r>
              <a:rPr lang="it-IT" sz="4400" dirty="0" err="1"/>
              <a:t>segmentation</a:t>
            </a:r>
            <a:r>
              <a:rPr lang="it-IT" sz="4400" dirty="0"/>
              <a:t> of </a:t>
            </a:r>
            <a:r>
              <a:rPr lang="it-IT" sz="4400" dirty="0" err="1"/>
              <a:t>histological</a:t>
            </a:r>
            <a:r>
              <a:rPr lang="it-IT" sz="4400" dirty="0"/>
              <a:t> images</a:t>
            </a:r>
          </a:p>
        </p:txBody>
      </p:sp>
      <p:sp>
        <p:nvSpPr>
          <p:cNvPr id="2" name="Sottotitolo 1">
            <a:extLst>
              <a:ext uri="{FF2B5EF4-FFF2-40B4-BE49-F238E27FC236}">
                <a16:creationId xmlns:a16="http://schemas.microsoft.com/office/drawing/2014/main" id="{A1307D8B-2864-21B6-1CE1-B605F29281C5}"/>
              </a:ext>
            </a:extLst>
          </p:cNvPr>
          <p:cNvSpPr>
            <a:spLocks noGrp="1"/>
          </p:cNvSpPr>
          <p:nvPr>
            <p:ph type="subTitle" idx="1"/>
          </p:nvPr>
        </p:nvSpPr>
        <p:spPr/>
        <p:txBody>
          <a:bodyPr rtlCol="0"/>
          <a:lstStyle>
            <a:defPPr>
              <a:defRPr lang="it-IT"/>
            </a:defPPr>
          </a:lstStyle>
          <a:p>
            <a:pPr rtl="0"/>
            <a:r>
              <a:rPr lang="it-IT" dirty="0" err="1"/>
              <a:t>wILLIAm</a:t>
            </a:r>
            <a:r>
              <a:rPr lang="it-IT" dirty="0"/>
              <a:t> </a:t>
            </a:r>
            <a:r>
              <a:rPr lang="it-IT" dirty="0" err="1"/>
              <a:t>bassolino</a:t>
            </a:r>
            <a:endParaRPr lang="it-IT"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10</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2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ANCORA DA FARE</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Tree>
    <p:extLst>
      <p:ext uri="{BB962C8B-B14F-4D97-AF65-F5344CB8AC3E}">
        <p14:creationId xmlns:p14="http://schemas.microsoft.com/office/powerpoint/2010/main" val="29893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11</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6" name="Immagine 5" descr="Immagine che contiene schermata, testo, Policromia, diagramma&#10;&#10;Descrizione generata automaticamente">
            <a:extLst>
              <a:ext uri="{FF2B5EF4-FFF2-40B4-BE49-F238E27FC236}">
                <a16:creationId xmlns:a16="http://schemas.microsoft.com/office/drawing/2014/main" id="{1098F84F-46DD-7CB3-666D-E94132560B5E}"/>
              </a:ext>
            </a:extLst>
          </p:cNvPr>
          <p:cNvPicPr>
            <a:picLocks noChangeAspect="1"/>
          </p:cNvPicPr>
          <p:nvPr/>
        </p:nvPicPr>
        <p:blipFill rotWithShape="1">
          <a:blip r:embed="rId4"/>
          <a:srcRect l="9525" t="28805" r="9218" b="30314"/>
          <a:stretch/>
        </p:blipFill>
        <p:spPr>
          <a:xfrm>
            <a:off x="1756595" y="978820"/>
            <a:ext cx="8358996" cy="2803586"/>
          </a:xfrm>
          <a:prstGeom prst="rect">
            <a:avLst/>
          </a:prstGeom>
        </p:spPr>
      </p:pic>
      <p:pic>
        <p:nvPicPr>
          <p:cNvPr id="21" name="Immagine 20" descr="Immagine che contiene testo, diagramma, schermata, Rettangolo&#10;&#10;Descrizione generata automaticamente">
            <a:extLst>
              <a:ext uri="{FF2B5EF4-FFF2-40B4-BE49-F238E27FC236}">
                <a16:creationId xmlns:a16="http://schemas.microsoft.com/office/drawing/2014/main" id="{CBB551EF-881A-20E6-39A2-064F546013CC}"/>
              </a:ext>
            </a:extLst>
          </p:cNvPr>
          <p:cNvPicPr>
            <a:picLocks noChangeAspect="1"/>
          </p:cNvPicPr>
          <p:nvPr/>
        </p:nvPicPr>
        <p:blipFill rotWithShape="1">
          <a:blip r:embed="rId5"/>
          <a:srcRect l="4043" t="6625" r="9177" b="7006"/>
          <a:stretch/>
        </p:blipFill>
        <p:spPr>
          <a:xfrm>
            <a:off x="1756594" y="3949971"/>
            <a:ext cx="4174065" cy="2908029"/>
          </a:xfrm>
          <a:prstGeom prst="rect">
            <a:avLst/>
          </a:prstGeom>
        </p:spPr>
      </p:pic>
      <p:pic>
        <p:nvPicPr>
          <p:cNvPr id="23" name="Immagine 22" descr="Immagine che contiene testo, diagramma, Rettangolo, Parallelo&#10;&#10;Descrizione generata automaticamente">
            <a:extLst>
              <a:ext uri="{FF2B5EF4-FFF2-40B4-BE49-F238E27FC236}">
                <a16:creationId xmlns:a16="http://schemas.microsoft.com/office/drawing/2014/main" id="{C993E010-7BDB-BB9F-3B44-BD05A489E423}"/>
              </a:ext>
            </a:extLst>
          </p:cNvPr>
          <p:cNvPicPr>
            <a:picLocks noChangeAspect="1"/>
          </p:cNvPicPr>
          <p:nvPr/>
        </p:nvPicPr>
        <p:blipFill rotWithShape="1">
          <a:blip r:embed="rId6"/>
          <a:srcRect l="4688" t="7379" r="8532" b="6252"/>
          <a:stretch/>
        </p:blipFill>
        <p:spPr>
          <a:xfrm>
            <a:off x="5941525" y="3949970"/>
            <a:ext cx="4174066" cy="2908029"/>
          </a:xfrm>
          <a:prstGeom prst="rect">
            <a:avLst/>
          </a:prstGeom>
        </p:spPr>
      </p:pic>
    </p:spTree>
    <p:extLst>
      <p:ext uri="{BB962C8B-B14F-4D97-AF65-F5344CB8AC3E}">
        <p14:creationId xmlns:p14="http://schemas.microsoft.com/office/powerpoint/2010/main" val="25110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12</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53609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18" name="Immagine 17" descr="Immagine che contiene schermata, linea, diagramma, Diagramma&#10;&#10;Descrizione generata automaticamente">
            <a:extLst>
              <a:ext uri="{FF2B5EF4-FFF2-40B4-BE49-F238E27FC236}">
                <a16:creationId xmlns:a16="http://schemas.microsoft.com/office/drawing/2014/main" id="{0A25C1EA-BCC8-31E2-5EE8-070CB914752C}"/>
              </a:ext>
            </a:extLst>
          </p:cNvPr>
          <p:cNvPicPr>
            <a:picLocks noChangeAspect="1"/>
          </p:cNvPicPr>
          <p:nvPr/>
        </p:nvPicPr>
        <p:blipFill rotWithShape="1">
          <a:blip r:embed="rId4"/>
          <a:srcRect l="10189" t="11000" r="9337" b="11453"/>
          <a:stretch/>
        </p:blipFill>
        <p:spPr>
          <a:xfrm>
            <a:off x="2233942" y="961055"/>
            <a:ext cx="9811461" cy="1969696"/>
          </a:xfrm>
          <a:prstGeom prst="rect">
            <a:avLst/>
          </a:prstGeom>
        </p:spPr>
      </p:pic>
      <p:pic>
        <p:nvPicPr>
          <p:cNvPr id="22" name="Immagine 21" descr="Immagine che contiene linea, diagramma, Diagramma, schermata&#10;&#10;Descrizione generata automaticamente">
            <a:extLst>
              <a:ext uri="{FF2B5EF4-FFF2-40B4-BE49-F238E27FC236}">
                <a16:creationId xmlns:a16="http://schemas.microsoft.com/office/drawing/2014/main" id="{AE4EE7EF-AB33-BDBB-26AB-1079905F24B8}"/>
              </a:ext>
            </a:extLst>
          </p:cNvPr>
          <p:cNvPicPr>
            <a:picLocks noChangeAspect="1"/>
          </p:cNvPicPr>
          <p:nvPr/>
        </p:nvPicPr>
        <p:blipFill rotWithShape="1">
          <a:blip r:embed="rId5"/>
          <a:srcRect l="10259" t="11000" r="8089" b="8736"/>
          <a:stretch/>
        </p:blipFill>
        <p:spPr>
          <a:xfrm>
            <a:off x="2233942" y="3133751"/>
            <a:ext cx="9954883" cy="2038707"/>
          </a:xfrm>
          <a:prstGeom prst="rect">
            <a:avLst/>
          </a:prstGeom>
        </p:spPr>
      </p:pic>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spTree>
    <p:extLst>
      <p:ext uri="{BB962C8B-B14F-4D97-AF65-F5344CB8AC3E}">
        <p14:creationId xmlns:p14="http://schemas.microsoft.com/office/powerpoint/2010/main" val="111581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13</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a:p>
            <a:pPr algn="r">
              <a:lnSpc>
                <a:spcPct val="100000"/>
              </a:lnSpc>
              <a:buSzPct val="95000"/>
            </a:pPr>
            <a:r>
              <a:rPr lang="en-GB" sz="1800" dirty="0"/>
              <a:t>Perturbations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25" name="Immagine 24" descr="Immagine che contiene schermata, linea, Diagramma, Policromia&#10;&#10;Descrizione generata automaticamente">
            <a:extLst>
              <a:ext uri="{FF2B5EF4-FFF2-40B4-BE49-F238E27FC236}">
                <a16:creationId xmlns:a16="http://schemas.microsoft.com/office/drawing/2014/main" id="{EB5534DE-8316-38F6-92E6-699ACBE0B136}"/>
              </a:ext>
            </a:extLst>
          </p:cNvPr>
          <p:cNvPicPr>
            <a:picLocks noChangeAspect="1"/>
          </p:cNvPicPr>
          <p:nvPr/>
        </p:nvPicPr>
        <p:blipFill rotWithShape="1">
          <a:blip r:embed="rId4"/>
          <a:srcRect l="10189" t="11000" r="9337" b="11453"/>
          <a:stretch/>
        </p:blipFill>
        <p:spPr>
          <a:xfrm>
            <a:off x="2243014" y="976697"/>
            <a:ext cx="9811461" cy="1969696"/>
          </a:xfrm>
          <a:prstGeom prst="rect">
            <a:avLst/>
          </a:prstGeom>
        </p:spPr>
      </p:pic>
      <p:pic>
        <p:nvPicPr>
          <p:cNvPr id="5" name="Immagine 4" descr="Immagine che contiene schermata, linea, Diagramma, diagramma&#10;&#10;Descrizione generata automaticamente">
            <a:extLst>
              <a:ext uri="{FF2B5EF4-FFF2-40B4-BE49-F238E27FC236}">
                <a16:creationId xmlns:a16="http://schemas.microsoft.com/office/drawing/2014/main" id="{9BE11794-9977-29F2-DBE8-2FB90F9690AD}"/>
              </a:ext>
            </a:extLst>
          </p:cNvPr>
          <p:cNvPicPr>
            <a:picLocks noChangeAspect="1"/>
          </p:cNvPicPr>
          <p:nvPr/>
        </p:nvPicPr>
        <p:blipFill rotWithShape="1">
          <a:blip r:embed="rId5"/>
          <a:srcRect l="10189" t="11000" r="9337" b="11453"/>
          <a:stretch/>
        </p:blipFill>
        <p:spPr>
          <a:xfrm>
            <a:off x="2243015" y="3142380"/>
            <a:ext cx="9811461" cy="1969696"/>
          </a:xfrm>
          <a:prstGeom prst="rect">
            <a:avLst/>
          </a:prstGeom>
        </p:spPr>
      </p:pic>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spTree>
    <p:extLst>
      <p:ext uri="{BB962C8B-B14F-4D97-AF65-F5344CB8AC3E}">
        <p14:creationId xmlns:p14="http://schemas.microsoft.com/office/powerpoint/2010/main" val="246737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6" name="Immagine 5">
            <a:extLst>
              <a:ext uri="{FF2B5EF4-FFF2-40B4-BE49-F238E27FC236}">
                <a16:creationId xmlns:a16="http://schemas.microsoft.com/office/drawing/2014/main" id="{1098F84F-46DD-7CB3-666D-E94132560B5E}"/>
              </a:ext>
            </a:extLst>
          </p:cNvPr>
          <p:cNvPicPr>
            <a:picLocks noChangeAspect="1"/>
          </p:cNvPicPr>
          <p:nvPr/>
        </p:nvPicPr>
        <p:blipFill rotWithShape="1">
          <a:blip r:embed="rId4"/>
          <a:srcRect l="8913" t="29417" r="9353" b="29561"/>
          <a:stretch/>
        </p:blipFill>
        <p:spPr>
          <a:xfrm>
            <a:off x="1863691" y="1207697"/>
            <a:ext cx="8133936" cy="2721583"/>
          </a:xfrm>
          <a:prstGeom prst="rect">
            <a:avLst/>
          </a:prstGeom>
        </p:spPr>
      </p:pic>
      <p:pic>
        <p:nvPicPr>
          <p:cNvPr id="9" name="Immagine 8" descr="Immagine che contiene testo, schermata, diagramma, Rettangolo&#10;&#10;Descrizione generata automaticamente">
            <a:extLst>
              <a:ext uri="{FF2B5EF4-FFF2-40B4-BE49-F238E27FC236}">
                <a16:creationId xmlns:a16="http://schemas.microsoft.com/office/drawing/2014/main" id="{921C4EDC-C5C5-F4D9-0275-9BE6E66379CE}"/>
              </a:ext>
            </a:extLst>
          </p:cNvPr>
          <p:cNvPicPr>
            <a:picLocks noChangeAspect="1"/>
          </p:cNvPicPr>
          <p:nvPr/>
        </p:nvPicPr>
        <p:blipFill>
          <a:blip r:embed="rId5"/>
          <a:stretch>
            <a:fillRect/>
          </a:stretch>
        </p:blipFill>
        <p:spPr>
          <a:xfrm>
            <a:off x="1756595" y="3940394"/>
            <a:ext cx="4184930" cy="2929451"/>
          </a:xfrm>
          <a:prstGeom prst="rect">
            <a:avLst/>
          </a:prstGeom>
        </p:spPr>
      </p:pic>
      <p:pic>
        <p:nvPicPr>
          <p:cNvPr id="10" name="Immagine 9" descr="Immagine che contiene testo, schermata, diagramma, Parallelo&#10;&#10;Descrizione generata automaticamente">
            <a:extLst>
              <a:ext uri="{FF2B5EF4-FFF2-40B4-BE49-F238E27FC236}">
                <a16:creationId xmlns:a16="http://schemas.microsoft.com/office/drawing/2014/main" id="{05F9CA4A-FDEF-83B1-9458-D1AA1FD286EF}"/>
              </a:ext>
            </a:extLst>
          </p:cNvPr>
          <p:cNvPicPr>
            <a:picLocks noChangeAspect="1"/>
          </p:cNvPicPr>
          <p:nvPr/>
        </p:nvPicPr>
        <p:blipFill>
          <a:blip r:embed="rId6"/>
          <a:stretch>
            <a:fillRect/>
          </a:stretch>
        </p:blipFill>
        <p:spPr>
          <a:xfrm>
            <a:off x="5930659" y="3928547"/>
            <a:ext cx="4184932" cy="2929452"/>
          </a:xfrm>
          <a:prstGeom prst="rect">
            <a:avLst/>
          </a:prstGeom>
        </p:spPr>
      </p:pic>
    </p:spTree>
    <p:extLst>
      <p:ext uri="{BB962C8B-B14F-4D97-AF65-F5344CB8AC3E}">
        <p14:creationId xmlns:p14="http://schemas.microsoft.com/office/powerpoint/2010/main" val="35405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pic>
        <p:nvPicPr>
          <p:cNvPr id="8" name="Immagine 7" descr="Immagine che contiene schermata, linea, Diagramma, diagramma&#10;&#10;Descrizione generata automaticamente">
            <a:extLst>
              <a:ext uri="{FF2B5EF4-FFF2-40B4-BE49-F238E27FC236}">
                <a16:creationId xmlns:a16="http://schemas.microsoft.com/office/drawing/2014/main" id="{1009AE80-7C6C-42BE-4A6C-6A83800CBD49}"/>
              </a:ext>
            </a:extLst>
          </p:cNvPr>
          <p:cNvPicPr>
            <a:picLocks noChangeAspect="1"/>
          </p:cNvPicPr>
          <p:nvPr/>
        </p:nvPicPr>
        <p:blipFill rotWithShape="1">
          <a:blip r:embed="rId4"/>
          <a:srcRect l="10799" t="11001" r="8726" b="8736"/>
          <a:stretch/>
        </p:blipFill>
        <p:spPr>
          <a:xfrm>
            <a:off x="2305652" y="954498"/>
            <a:ext cx="9811462" cy="2038707"/>
          </a:xfrm>
          <a:prstGeom prst="rect">
            <a:avLst/>
          </a:prstGeom>
        </p:spPr>
      </p:pic>
      <p:pic>
        <p:nvPicPr>
          <p:cNvPr id="9" name="Immagine 8" descr="Immagine che contiene schermata, linea, Policromia, diagramma&#10;&#10;Descrizione generata automaticamente">
            <a:extLst>
              <a:ext uri="{FF2B5EF4-FFF2-40B4-BE49-F238E27FC236}">
                <a16:creationId xmlns:a16="http://schemas.microsoft.com/office/drawing/2014/main" id="{F90FBDAF-1678-E32D-A38E-F4FB2B3A9B11}"/>
              </a:ext>
            </a:extLst>
          </p:cNvPr>
          <p:cNvPicPr>
            <a:picLocks noChangeAspect="1"/>
          </p:cNvPicPr>
          <p:nvPr/>
        </p:nvPicPr>
        <p:blipFill rotWithShape="1">
          <a:blip r:embed="rId5"/>
          <a:srcRect l="10260" t="5467" r="10071" b="8736"/>
          <a:stretch/>
        </p:blipFill>
        <p:spPr>
          <a:xfrm>
            <a:off x="2233942" y="2975954"/>
            <a:ext cx="9713343" cy="2179253"/>
          </a:xfrm>
          <a:prstGeom prst="rect">
            <a:avLst/>
          </a:prstGeom>
        </p:spPr>
      </p:pic>
      <p:sp>
        <p:nvSpPr>
          <p:cNvPr id="10" name="Segnaposto testo 6">
            <a:extLst>
              <a:ext uri="{FF2B5EF4-FFF2-40B4-BE49-F238E27FC236}">
                <a16:creationId xmlns:a16="http://schemas.microsoft.com/office/drawing/2014/main" id="{CC861D20-3E7F-578F-6D6D-AB559410F84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Tree>
    <p:extLst>
      <p:ext uri="{BB962C8B-B14F-4D97-AF65-F5344CB8AC3E}">
        <p14:creationId xmlns:p14="http://schemas.microsoft.com/office/powerpoint/2010/main" val="269048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16</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pic>
        <p:nvPicPr>
          <p:cNvPr id="14" name="Immagine 13" descr="Immagine che contiene schermata, Policromia, diagramma, Diagramma&#10;&#10;Descrizione generata automaticamente">
            <a:extLst>
              <a:ext uri="{FF2B5EF4-FFF2-40B4-BE49-F238E27FC236}">
                <a16:creationId xmlns:a16="http://schemas.microsoft.com/office/drawing/2014/main" id="{704D7214-9E95-EFEF-15D5-DBF92681579B}"/>
              </a:ext>
            </a:extLst>
          </p:cNvPr>
          <p:cNvPicPr>
            <a:picLocks noChangeAspect="1"/>
          </p:cNvPicPr>
          <p:nvPr/>
        </p:nvPicPr>
        <p:blipFill rotWithShape="1">
          <a:blip r:embed="rId4"/>
          <a:srcRect l="10418" t="9011" r="9912" b="9278"/>
          <a:stretch/>
        </p:blipFill>
        <p:spPr>
          <a:xfrm>
            <a:off x="2258375" y="981389"/>
            <a:ext cx="9713344" cy="2075451"/>
          </a:xfrm>
          <a:prstGeom prst="rect">
            <a:avLst/>
          </a:prstGeom>
        </p:spPr>
      </p:pic>
      <p:pic>
        <p:nvPicPr>
          <p:cNvPr id="15" name="Immagine 14" descr="Immagine che contiene schermata, Policromia, diagramma, linea&#10;&#10;Descrizione generata automaticamente">
            <a:extLst>
              <a:ext uri="{FF2B5EF4-FFF2-40B4-BE49-F238E27FC236}">
                <a16:creationId xmlns:a16="http://schemas.microsoft.com/office/drawing/2014/main" id="{92E512B8-CADD-6E20-2CDA-DD9A2F90E059}"/>
              </a:ext>
            </a:extLst>
          </p:cNvPr>
          <p:cNvPicPr>
            <a:picLocks noChangeAspect="1"/>
          </p:cNvPicPr>
          <p:nvPr/>
        </p:nvPicPr>
        <p:blipFill rotWithShape="1">
          <a:blip r:embed="rId5"/>
          <a:srcRect l="10677" t="10391" r="9310" b="9272"/>
          <a:stretch/>
        </p:blipFill>
        <p:spPr>
          <a:xfrm>
            <a:off x="2299254" y="3071028"/>
            <a:ext cx="9755221" cy="2040544"/>
          </a:xfrm>
          <a:prstGeom prst="rect">
            <a:avLst/>
          </a:prstGeom>
        </p:spPr>
      </p:pic>
      <p:sp>
        <p:nvSpPr>
          <p:cNvPr id="18" name="Segnaposto testo 6">
            <a:extLst>
              <a:ext uri="{FF2B5EF4-FFF2-40B4-BE49-F238E27FC236}">
                <a16:creationId xmlns:a16="http://schemas.microsoft.com/office/drawing/2014/main" id="{DD09B02B-5224-ACA4-E40C-D3BDFFEDD230}"/>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Tree>
    <p:extLst>
      <p:ext uri="{BB962C8B-B14F-4D97-AF65-F5344CB8AC3E}">
        <p14:creationId xmlns:p14="http://schemas.microsoft.com/office/powerpoint/2010/main" val="69030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17</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921C4EDC-C5C5-F4D9-0275-9BE6E66379CE}"/>
              </a:ext>
            </a:extLst>
          </p:cNvPr>
          <p:cNvPicPr>
            <a:picLocks noChangeAspect="1"/>
          </p:cNvPicPr>
          <p:nvPr/>
        </p:nvPicPr>
        <p:blipFill>
          <a:blip r:embed="rId4"/>
          <a:stretch>
            <a:fillRect/>
          </a:stretch>
        </p:blipFill>
        <p:spPr>
          <a:xfrm>
            <a:off x="1756595" y="3940394"/>
            <a:ext cx="4184930" cy="2929451"/>
          </a:xfrm>
          <a:prstGeom prst="rect">
            <a:avLst/>
          </a:prstGeom>
        </p:spPr>
      </p:pic>
      <p:pic>
        <p:nvPicPr>
          <p:cNvPr id="10" name="Immagine 9" descr="Immagine che contiene testo, schermata, diagramma, Parallelo&#10;&#10;Descrizione generata automaticamente">
            <a:extLst>
              <a:ext uri="{FF2B5EF4-FFF2-40B4-BE49-F238E27FC236}">
                <a16:creationId xmlns:a16="http://schemas.microsoft.com/office/drawing/2014/main" id="{05F9CA4A-FDEF-83B1-9458-D1AA1FD286EF}"/>
              </a:ext>
            </a:extLst>
          </p:cNvPr>
          <p:cNvPicPr>
            <a:picLocks noChangeAspect="1"/>
          </p:cNvPicPr>
          <p:nvPr/>
        </p:nvPicPr>
        <p:blipFill>
          <a:blip r:embed="rId5"/>
          <a:stretch>
            <a:fillRect/>
          </a:stretch>
        </p:blipFill>
        <p:spPr>
          <a:xfrm>
            <a:off x="5930659" y="3928547"/>
            <a:ext cx="4184932" cy="2929452"/>
          </a:xfrm>
          <a:prstGeom prst="rect">
            <a:avLst/>
          </a:prstGeom>
        </p:spPr>
      </p:pic>
      <p:pic>
        <p:nvPicPr>
          <p:cNvPr id="8" name="Immagine 7" descr="Immagine che contiene testo, diagramma, Rettangolo, Piano&#10;&#10;Descrizione generata automaticamente">
            <a:extLst>
              <a:ext uri="{FF2B5EF4-FFF2-40B4-BE49-F238E27FC236}">
                <a16:creationId xmlns:a16="http://schemas.microsoft.com/office/drawing/2014/main" id="{3C18423A-7064-3092-DA1A-200BFB568065}"/>
              </a:ext>
            </a:extLst>
          </p:cNvPr>
          <p:cNvPicPr>
            <a:picLocks noChangeAspect="1"/>
          </p:cNvPicPr>
          <p:nvPr/>
        </p:nvPicPr>
        <p:blipFill>
          <a:blip r:embed="rId6"/>
          <a:stretch>
            <a:fillRect/>
          </a:stretch>
        </p:blipFill>
        <p:spPr>
          <a:xfrm>
            <a:off x="1756596" y="3976368"/>
            <a:ext cx="4133540" cy="2893478"/>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97A35968-0FBA-F3A7-8C9E-A07909EC446A}"/>
              </a:ext>
            </a:extLst>
          </p:cNvPr>
          <p:cNvPicPr>
            <a:picLocks noChangeAspect="1"/>
          </p:cNvPicPr>
          <p:nvPr/>
        </p:nvPicPr>
        <p:blipFill>
          <a:blip r:embed="rId7"/>
          <a:stretch>
            <a:fillRect/>
          </a:stretch>
        </p:blipFill>
        <p:spPr>
          <a:xfrm>
            <a:off x="5890136" y="3915606"/>
            <a:ext cx="4225455" cy="2957819"/>
          </a:xfrm>
          <a:prstGeom prst="rect">
            <a:avLst/>
          </a:prstGeom>
        </p:spPr>
      </p:pic>
      <p:pic>
        <p:nvPicPr>
          <p:cNvPr id="5" name="Immagine 4" descr="Immagine che contiene arte, schermata, Elementi grafici, grafica&#10;&#10;Descrizione generata automaticamente">
            <a:extLst>
              <a:ext uri="{FF2B5EF4-FFF2-40B4-BE49-F238E27FC236}">
                <a16:creationId xmlns:a16="http://schemas.microsoft.com/office/drawing/2014/main" id="{90C9C45A-2F5F-2595-319D-67CEC6B32C63}"/>
              </a:ext>
            </a:extLst>
          </p:cNvPr>
          <p:cNvPicPr>
            <a:picLocks noChangeAspect="1"/>
          </p:cNvPicPr>
          <p:nvPr/>
        </p:nvPicPr>
        <p:blipFill rotWithShape="1">
          <a:blip r:embed="rId8"/>
          <a:srcRect l="8991" t="30018" r="8858" b="30297"/>
          <a:stretch/>
        </p:blipFill>
        <p:spPr>
          <a:xfrm>
            <a:off x="1705202" y="1298024"/>
            <a:ext cx="8450913" cy="2721583"/>
          </a:xfrm>
          <a:prstGeom prst="rect">
            <a:avLst/>
          </a:prstGeom>
        </p:spPr>
      </p:pic>
    </p:spTree>
    <p:extLst>
      <p:ext uri="{BB962C8B-B14F-4D97-AF65-F5344CB8AC3E}">
        <p14:creationId xmlns:p14="http://schemas.microsoft.com/office/powerpoint/2010/main" val="332696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18</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sp>
        <p:nvSpPr>
          <p:cNvPr id="3" name="Segnaposto testo 6">
            <a:extLst>
              <a:ext uri="{FF2B5EF4-FFF2-40B4-BE49-F238E27FC236}">
                <a16:creationId xmlns:a16="http://schemas.microsoft.com/office/drawing/2014/main" id="{063942A9-B219-2572-682E-227B3E5E73D6}"/>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pic>
        <p:nvPicPr>
          <p:cNvPr id="13" name="Immagine 12" descr="Immagine che contiene schermata, Policromia, linea&#10;&#10;Descrizione generata automaticamente">
            <a:extLst>
              <a:ext uri="{FF2B5EF4-FFF2-40B4-BE49-F238E27FC236}">
                <a16:creationId xmlns:a16="http://schemas.microsoft.com/office/drawing/2014/main" id="{81BAAD97-4F99-7CA4-3695-724A68E031AA}"/>
              </a:ext>
            </a:extLst>
          </p:cNvPr>
          <p:cNvPicPr>
            <a:picLocks noChangeAspect="1"/>
          </p:cNvPicPr>
          <p:nvPr/>
        </p:nvPicPr>
        <p:blipFill rotWithShape="1">
          <a:blip r:embed="rId4"/>
          <a:srcRect l="10870" t="10392" r="8655" b="8878"/>
          <a:stretch/>
        </p:blipFill>
        <p:spPr>
          <a:xfrm>
            <a:off x="2305652" y="931661"/>
            <a:ext cx="9811462" cy="2050522"/>
          </a:xfrm>
          <a:prstGeom prst="rect">
            <a:avLst/>
          </a:prstGeom>
        </p:spPr>
      </p:pic>
      <p:pic>
        <p:nvPicPr>
          <p:cNvPr id="14" name="Immagine 13" descr="Immagine che contiene schermata, Policromia, linea, diagramma&#10;&#10;Descrizione generata automaticamente">
            <a:extLst>
              <a:ext uri="{FF2B5EF4-FFF2-40B4-BE49-F238E27FC236}">
                <a16:creationId xmlns:a16="http://schemas.microsoft.com/office/drawing/2014/main" id="{52194CE1-F6C9-9BB1-81D0-A0467A1E730D}"/>
              </a:ext>
            </a:extLst>
          </p:cNvPr>
          <p:cNvPicPr>
            <a:picLocks noChangeAspect="1"/>
          </p:cNvPicPr>
          <p:nvPr/>
        </p:nvPicPr>
        <p:blipFill rotWithShape="1">
          <a:blip r:embed="rId5"/>
          <a:srcRect l="10601" t="10264" r="8797" b="9471"/>
          <a:stretch/>
        </p:blipFill>
        <p:spPr>
          <a:xfrm>
            <a:off x="2290098" y="3125342"/>
            <a:ext cx="9827016" cy="2038707"/>
          </a:xfrm>
          <a:prstGeom prst="rect">
            <a:avLst/>
          </a:prstGeom>
        </p:spPr>
      </p:pic>
    </p:spTree>
    <p:extLst>
      <p:ext uri="{BB962C8B-B14F-4D97-AF65-F5344CB8AC3E}">
        <p14:creationId xmlns:p14="http://schemas.microsoft.com/office/powerpoint/2010/main" val="403565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19</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sp>
        <p:nvSpPr>
          <p:cNvPr id="3" name="Segnaposto testo 6">
            <a:extLst>
              <a:ext uri="{FF2B5EF4-FFF2-40B4-BE49-F238E27FC236}">
                <a16:creationId xmlns:a16="http://schemas.microsoft.com/office/drawing/2014/main" id="{439C4601-93CD-291C-D0BE-93B6F5FEA4FE}"/>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pic>
        <p:nvPicPr>
          <p:cNvPr id="18" name="Immagine 17" descr="Immagine che contiene Policromia, schermata, grafica, Elementi grafici&#10;&#10;Descrizione generata automaticamente">
            <a:extLst>
              <a:ext uri="{FF2B5EF4-FFF2-40B4-BE49-F238E27FC236}">
                <a16:creationId xmlns:a16="http://schemas.microsoft.com/office/drawing/2014/main" id="{2C61A847-A89B-86F8-EA20-5F7D4B344855}"/>
              </a:ext>
            </a:extLst>
          </p:cNvPr>
          <p:cNvPicPr>
            <a:picLocks noChangeAspect="1"/>
          </p:cNvPicPr>
          <p:nvPr/>
        </p:nvPicPr>
        <p:blipFill rotWithShape="1">
          <a:blip r:embed="rId4"/>
          <a:srcRect l="10900" t="7805" r="9925" b="9154"/>
          <a:stretch/>
        </p:blipFill>
        <p:spPr>
          <a:xfrm>
            <a:off x="2401520" y="959384"/>
            <a:ext cx="9652955" cy="2109240"/>
          </a:xfrm>
          <a:prstGeom prst="rect">
            <a:avLst/>
          </a:prstGeom>
        </p:spPr>
      </p:pic>
      <p:pic>
        <p:nvPicPr>
          <p:cNvPr id="20" name="Immagine 19" descr="Immagine che contiene schermata, Policromia, Elementi grafici, grafica&#10;&#10;Descrizione generata automaticamente">
            <a:extLst>
              <a:ext uri="{FF2B5EF4-FFF2-40B4-BE49-F238E27FC236}">
                <a16:creationId xmlns:a16="http://schemas.microsoft.com/office/drawing/2014/main" id="{1E1E487D-7114-99A9-D130-F907E05A495F}"/>
              </a:ext>
            </a:extLst>
          </p:cNvPr>
          <p:cNvPicPr>
            <a:picLocks noChangeAspect="1"/>
          </p:cNvPicPr>
          <p:nvPr/>
        </p:nvPicPr>
        <p:blipFill rotWithShape="1">
          <a:blip r:embed="rId5"/>
          <a:srcRect l="10900" t="8498" r="9926" b="9790"/>
          <a:stretch/>
        </p:blipFill>
        <p:spPr>
          <a:xfrm>
            <a:off x="2401519" y="3061228"/>
            <a:ext cx="9652955" cy="2075451"/>
          </a:xfrm>
          <a:prstGeom prst="rect">
            <a:avLst/>
          </a:prstGeom>
        </p:spPr>
      </p:pic>
    </p:spTree>
    <p:extLst>
      <p:ext uri="{BB962C8B-B14F-4D97-AF65-F5344CB8AC3E}">
        <p14:creationId xmlns:p14="http://schemas.microsoft.com/office/powerpoint/2010/main" val="57113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algn="ctr" rtl="0"/>
            <a:r>
              <a:rPr lang="it-IT" dirty="0" err="1"/>
              <a:t>Uncertainty</a:t>
            </a:r>
            <a:r>
              <a:rPr lang="it-IT" dirty="0"/>
              <a:t> in </a:t>
            </a:r>
            <a:r>
              <a:rPr lang="it-IT" dirty="0" err="1"/>
              <a:t>histologic</a:t>
            </a:r>
            <a:r>
              <a:rPr lang="it-IT" dirty="0"/>
              <a:t> images </a:t>
            </a:r>
            <a:r>
              <a:rPr lang="it-IT" dirty="0" err="1"/>
              <a:t>segmentation</a:t>
            </a:r>
            <a:endParaRPr lang="it-IT" dirty="0"/>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index</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4318860"/>
          </a:xfrm>
        </p:spPr>
        <p:txBody>
          <a:bodyPr rtlCol="0"/>
          <a:lstStyle>
            <a:defPPr>
              <a:defRPr lang="it-IT"/>
            </a:defPPr>
          </a:lstStyle>
          <a:p>
            <a:pPr marL="342900" indent="-342900" rtl="0">
              <a:lnSpc>
                <a:spcPct val="100000"/>
              </a:lnSpc>
              <a:spcBef>
                <a:spcPts val="0"/>
              </a:spcBef>
              <a:spcAft>
                <a:spcPts val="0"/>
              </a:spcAft>
              <a:buSzPct val="95000"/>
              <a:buFont typeface="+mj-lt"/>
              <a:buAutoNum type="arabicPeriod"/>
            </a:pPr>
            <a:r>
              <a:rPr lang="en-GB" sz="1800" dirty="0"/>
              <a:t>Single classes approach for multi-class images</a:t>
            </a:r>
          </a:p>
          <a:p>
            <a:pPr marL="1028700" lvl="1" indent="-342900">
              <a:lnSpc>
                <a:spcPct val="100000"/>
              </a:lnSpc>
              <a:spcBef>
                <a:spcPts val="0"/>
              </a:spcBef>
              <a:buSzPct val="90000"/>
            </a:pPr>
            <a:r>
              <a:rPr lang="en-GB" sz="1400" dirty="0"/>
              <a:t>Monte Carlo Approach and Perturbations Approaches</a:t>
            </a:r>
          </a:p>
          <a:p>
            <a:pPr marL="1028700" lvl="1" indent="-342900">
              <a:lnSpc>
                <a:spcPct val="100000"/>
              </a:lnSpc>
              <a:spcBef>
                <a:spcPts val="0"/>
              </a:spcBef>
              <a:buSzPct val="90000"/>
            </a:pPr>
            <a:r>
              <a:rPr lang="en-GB" sz="1400" dirty="0"/>
              <a:t>Binary Entropy Uncertainty Map</a:t>
            </a:r>
          </a:p>
          <a:p>
            <a:pPr marL="1028700" lvl="1" indent="-342900">
              <a:lnSpc>
                <a:spcPct val="100000"/>
              </a:lnSpc>
              <a:spcBef>
                <a:spcPts val="0"/>
              </a:spcBef>
              <a:buSzPct val="90000"/>
            </a:pPr>
            <a:r>
              <a:rPr lang="en-GB" sz="1400" dirty="0"/>
              <a:t>Shannon Entropy Uncertainty Map</a:t>
            </a:r>
          </a:p>
          <a:p>
            <a:pPr marL="1028700" lvl="1" indent="-342900">
              <a:lnSpc>
                <a:spcPct val="100000"/>
              </a:lnSpc>
              <a:spcBef>
                <a:spcPts val="0"/>
              </a:spcBef>
              <a:buSzPct val="90000"/>
            </a:pPr>
            <a:r>
              <a:rPr lang="en-GB" sz="1400" dirty="0"/>
              <a:t>Standard Deviation Uncertainty Map</a:t>
            </a:r>
          </a:p>
          <a:p>
            <a:pPr marL="1028700" lvl="1" indent="-342900">
              <a:lnSpc>
                <a:spcPct val="100000"/>
              </a:lnSpc>
              <a:spcBef>
                <a:spcPts val="0"/>
              </a:spcBef>
              <a:buSzPct val="90000"/>
            </a:pPr>
            <a:r>
              <a:rPr lang="en-GB" sz="1400" dirty="0"/>
              <a:t>Inter-dice Matrix Uncertainty</a:t>
            </a:r>
          </a:p>
          <a:p>
            <a:pPr marL="342900" indent="-342900">
              <a:lnSpc>
                <a:spcPct val="100000"/>
              </a:lnSpc>
              <a:buSzPct val="90000"/>
              <a:buFont typeface="+mj-lt"/>
              <a:buAutoNum type="arabicPeriod"/>
            </a:pPr>
            <a:r>
              <a:rPr lang="en-GB" sz="1800" dirty="0"/>
              <a:t>Uncertainty Maps and Plots</a:t>
            </a:r>
          </a:p>
          <a:p>
            <a:pPr marL="342900" indent="-342900">
              <a:lnSpc>
                <a:spcPct val="100000"/>
              </a:lnSpc>
              <a:buSzPct val="90000"/>
              <a:buFont typeface="+mj-lt"/>
              <a:buAutoNum type="arabicPeriod"/>
            </a:pPr>
            <a:r>
              <a:rPr lang="en-GB" sz="1800" dirty="0"/>
              <a:t>Boxplots: dice single inference, dice of 20 Monte Carlo Samples, dice of 20 Perturbated Images</a:t>
            </a:r>
          </a:p>
          <a:p>
            <a:pPr marL="342900" indent="-342900">
              <a:lnSpc>
                <a:spcPct val="100000"/>
              </a:lnSpc>
              <a:buSzPct val="90000"/>
              <a:buFont typeface="+mj-lt"/>
              <a:buAutoNum type="arabicPeriod"/>
            </a:pPr>
            <a:r>
              <a:rPr lang="en-GB" sz="1800" dirty="0"/>
              <a:t>Correlation between Uncertainty Metrics and Single Inference Dice</a:t>
            </a:r>
          </a:p>
          <a:p>
            <a:pPr marL="342900" indent="-342900">
              <a:lnSpc>
                <a:spcPct val="100000"/>
              </a:lnSpc>
              <a:buSzPct val="90000"/>
              <a:buFont typeface="+mj-lt"/>
              <a:buAutoNum type="arabicPeriod"/>
            </a:pPr>
            <a:r>
              <a:rPr lang="en-GB" sz="1800" dirty="0"/>
              <a:t>Dice, Precision, Recall per Threshold on uncertainty values</a:t>
            </a:r>
          </a:p>
          <a:p>
            <a:pPr marL="342900" indent="-342900">
              <a:lnSpc>
                <a:spcPct val="100000"/>
              </a:lnSpc>
              <a:buSzPct val="90000"/>
              <a:buFont typeface="+mj-lt"/>
              <a:buAutoNum type="arabicPeriod"/>
            </a:pPr>
            <a:r>
              <a:rPr lang="en-GB" sz="1800" dirty="0"/>
              <a:t>Multi-class Approach</a:t>
            </a:r>
          </a:p>
          <a:p>
            <a:pPr marL="1028700" lvl="1" indent="-342900">
              <a:lnSpc>
                <a:spcPct val="100000"/>
              </a:lnSpc>
              <a:spcBef>
                <a:spcPts val="0"/>
              </a:spcBef>
              <a:buSzPct val="90000"/>
            </a:pPr>
            <a:r>
              <a:rPr lang="en-GB" sz="1400" dirty="0"/>
              <a:t>Bhattacharyya Coefficient (BC)</a:t>
            </a:r>
          </a:p>
          <a:p>
            <a:pPr marL="1028700" lvl="1" indent="-342900">
              <a:lnSpc>
                <a:spcPct val="100000"/>
              </a:lnSpc>
              <a:spcBef>
                <a:spcPts val="0"/>
              </a:spcBef>
              <a:buSzPct val="90000"/>
            </a:pPr>
            <a:r>
              <a:rPr lang="en-GB" sz="1400" dirty="0"/>
              <a:t>Kullback-Leibler Divergence (KL)</a:t>
            </a:r>
          </a:p>
          <a:p>
            <a:pPr marL="1028700" lvl="1" indent="-342900">
              <a:lnSpc>
                <a:spcPct val="100000"/>
              </a:lnSpc>
              <a:spcBef>
                <a:spcPts val="0"/>
              </a:spcBef>
              <a:buSzPct val="90000"/>
            </a:pPr>
            <a:r>
              <a:rPr lang="en-GB" sz="1400" dirty="0"/>
              <a:t>Mean Error Between Classes (MEBC)</a:t>
            </a:r>
          </a:p>
          <a:p>
            <a:pPr marL="1028700" lvl="1" indent="-342900">
              <a:lnSpc>
                <a:spcPct val="100000"/>
              </a:lnSpc>
              <a:spcBef>
                <a:spcPts val="0"/>
              </a:spcBef>
              <a:buSzPct val="90000"/>
            </a:pPr>
            <a:r>
              <a:rPr lang="en-GB" sz="1400" dirty="0"/>
              <a:t>Mean Entropy, Mean Std, Mean Weighted Dice</a:t>
            </a:r>
          </a:p>
          <a:p>
            <a:pPr marL="342900" indent="-342900">
              <a:lnSpc>
                <a:spcPct val="100000"/>
              </a:lnSpc>
              <a:buSzPct val="90000"/>
              <a:buFont typeface="+mj-lt"/>
              <a:buAutoNum type="arabicPeriod"/>
            </a:pPr>
            <a:r>
              <a:rPr lang="en-GB" sz="1800" dirty="0"/>
              <a:t>BC and KL in relation to uncertainty metrics</a:t>
            </a:r>
          </a:p>
          <a:p>
            <a:pPr marL="342900" indent="-342900">
              <a:lnSpc>
                <a:spcPct val="100000"/>
              </a:lnSpc>
              <a:buSzPct val="90000"/>
              <a:buFont typeface="+mj-lt"/>
              <a:buAutoNum type="arabicPeriod"/>
            </a:pPr>
            <a:r>
              <a:rPr lang="en-GB" sz="1800" dirty="0"/>
              <a:t>Discussion</a:t>
            </a:r>
          </a:p>
          <a:p>
            <a:pPr marL="1028700" lvl="1" indent="-342900">
              <a:lnSpc>
                <a:spcPct val="100000"/>
              </a:lnSpc>
              <a:buSzPct val="90000"/>
              <a:buFont typeface="+mj-lt"/>
              <a:buAutoNum type="arabicPeriod"/>
            </a:pPr>
            <a:endParaRPr lang="en-GB" sz="3200" dirty="0"/>
          </a:p>
          <a:p>
            <a:pPr>
              <a:lnSpc>
                <a:spcPct val="100000"/>
              </a:lnSpc>
              <a:buSzPct val="90000"/>
            </a:pPr>
            <a:endParaRPr lang="en-GB" sz="180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a:t>
            </a:fld>
            <a:endParaRPr lang="it-IT"/>
          </a:p>
        </p:txBody>
      </p:sp>
    </p:spTree>
    <p:extLst>
      <p:ext uri="{BB962C8B-B14F-4D97-AF65-F5344CB8AC3E}">
        <p14:creationId xmlns:p14="http://schemas.microsoft.com/office/powerpoint/2010/main" val="2607450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20</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2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Tree>
    <p:extLst>
      <p:ext uri="{BB962C8B-B14F-4D97-AF65-F5344CB8AC3E}">
        <p14:creationId xmlns:p14="http://schemas.microsoft.com/office/powerpoint/2010/main" val="427790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21</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Liver Steatosis multiclass dataset.</a:t>
            </a:r>
          </a:p>
        </p:txBody>
      </p:sp>
      <p:grpSp>
        <p:nvGrpSpPr>
          <p:cNvPr id="26" name="Gruppo 25">
            <a:extLst>
              <a:ext uri="{FF2B5EF4-FFF2-40B4-BE49-F238E27FC236}">
                <a16:creationId xmlns:a16="http://schemas.microsoft.com/office/drawing/2014/main" id="{8F133463-70C0-85C1-9C78-4AC4B97F033A}"/>
              </a:ext>
            </a:extLst>
          </p:cNvPr>
          <p:cNvGrpSpPr/>
          <p:nvPr/>
        </p:nvGrpSpPr>
        <p:grpSpPr>
          <a:xfrm>
            <a:off x="4428822" y="1518748"/>
            <a:ext cx="7542896" cy="5041702"/>
            <a:chOff x="4060513" y="1665288"/>
            <a:chExt cx="7542896" cy="5041702"/>
          </a:xfrm>
        </p:grpSpPr>
        <p:pic>
          <p:nvPicPr>
            <p:cNvPr id="15" name="Immagine 14" descr="Immagine che contiene testo, schermata, Carattere, Diagramma&#10;&#10;Descrizione generata automaticamente">
              <a:extLst>
                <a:ext uri="{FF2B5EF4-FFF2-40B4-BE49-F238E27FC236}">
                  <a16:creationId xmlns:a16="http://schemas.microsoft.com/office/drawing/2014/main" id="{78CAB83F-A0B7-7CE1-CDCF-628AEC3765CF}"/>
                </a:ext>
              </a:extLst>
            </p:cNvPr>
            <p:cNvPicPr>
              <a:picLocks noChangeAspect="1"/>
            </p:cNvPicPr>
            <p:nvPr/>
          </p:nvPicPr>
          <p:blipFill>
            <a:blip r:embed="rId4"/>
            <a:stretch>
              <a:fillRect/>
            </a:stretch>
          </p:blipFill>
          <p:spPr>
            <a:xfrm>
              <a:off x="4060513" y="1665288"/>
              <a:ext cx="3748929" cy="2499286"/>
            </a:xfrm>
            <a:prstGeom prst="rect">
              <a:avLst/>
            </a:prstGeom>
            <a:effectLst>
              <a:outerShdw blurRad="50800" dist="38100" dir="2700000" algn="tl" rotWithShape="0">
                <a:prstClr val="black">
                  <a:alpha val="40000"/>
                </a:prstClr>
              </a:outerShdw>
            </a:effectLst>
          </p:spPr>
        </p:pic>
        <p:pic>
          <p:nvPicPr>
            <p:cNvPr id="20" name="Immagine 19" descr="Immagine che contiene testo, schermata, Carattere, Diagramma&#10;&#10;Descrizione generata automaticamente">
              <a:extLst>
                <a:ext uri="{FF2B5EF4-FFF2-40B4-BE49-F238E27FC236}">
                  <a16:creationId xmlns:a16="http://schemas.microsoft.com/office/drawing/2014/main" id="{78D3CF62-8887-78F5-6318-560891C68D59}"/>
                </a:ext>
              </a:extLst>
            </p:cNvPr>
            <p:cNvPicPr>
              <a:picLocks noChangeAspect="1"/>
            </p:cNvPicPr>
            <p:nvPr/>
          </p:nvPicPr>
          <p:blipFill>
            <a:blip r:embed="rId5"/>
            <a:stretch>
              <a:fillRect/>
            </a:stretch>
          </p:blipFill>
          <p:spPr>
            <a:xfrm>
              <a:off x="7854479" y="1665288"/>
              <a:ext cx="3748929" cy="2499286"/>
            </a:xfrm>
            <a:prstGeom prst="rect">
              <a:avLst/>
            </a:prstGeom>
            <a:effectLst>
              <a:outerShdw blurRad="50800" dist="38100" dir="2700000" algn="tl" rotWithShape="0">
                <a:prstClr val="black">
                  <a:alpha val="40000"/>
                </a:prstClr>
              </a:outerShdw>
            </a:effectLst>
          </p:spPr>
        </p:pic>
        <p:pic>
          <p:nvPicPr>
            <p:cNvPr id="22" name="Immagine 21" descr="Immagine che contiene testo, schermata, Carattere, Diagramma&#10;&#10;Descrizione generata automaticamente">
              <a:extLst>
                <a:ext uri="{FF2B5EF4-FFF2-40B4-BE49-F238E27FC236}">
                  <a16:creationId xmlns:a16="http://schemas.microsoft.com/office/drawing/2014/main" id="{3C881026-F770-FE8F-C2D8-8305490F2C6F}"/>
                </a:ext>
              </a:extLst>
            </p:cNvPr>
            <p:cNvPicPr>
              <a:picLocks noChangeAspect="1"/>
            </p:cNvPicPr>
            <p:nvPr/>
          </p:nvPicPr>
          <p:blipFill>
            <a:blip r:embed="rId6"/>
            <a:stretch>
              <a:fillRect/>
            </a:stretch>
          </p:blipFill>
          <p:spPr>
            <a:xfrm>
              <a:off x="4060514" y="4207704"/>
              <a:ext cx="3748929" cy="2499286"/>
            </a:xfrm>
            <a:prstGeom prst="rect">
              <a:avLst/>
            </a:prstGeom>
            <a:effectLst>
              <a:outerShdw blurRad="50800" dist="38100" dir="2700000" algn="tl" rotWithShape="0">
                <a:prstClr val="black">
                  <a:alpha val="40000"/>
                </a:prstClr>
              </a:outerShdw>
            </a:effectLst>
          </p:spPr>
        </p:pic>
        <p:pic>
          <p:nvPicPr>
            <p:cNvPr id="24" name="Immagine 23" descr="Immagine che contiene testo, schermata, Carattere, linea&#10;&#10;Descrizione generata automaticamente">
              <a:extLst>
                <a:ext uri="{FF2B5EF4-FFF2-40B4-BE49-F238E27FC236}">
                  <a16:creationId xmlns:a16="http://schemas.microsoft.com/office/drawing/2014/main" id="{5663E49C-0172-461F-AC34-996B52CCDD90}"/>
                </a:ext>
              </a:extLst>
            </p:cNvPr>
            <p:cNvPicPr>
              <a:picLocks noChangeAspect="1"/>
            </p:cNvPicPr>
            <p:nvPr/>
          </p:nvPicPr>
          <p:blipFill>
            <a:blip r:embed="rId7"/>
            <a:stretch>
              <a:fillRect/>
            </a:stretch>
          </p:blipFill>
          <p:spPr>
            <a:xfrm>
              <a:off x="7854480" y="4207704"/>
              <a:ext cx="3748929" cy="2499286"/>
            </a:xfrm>
            <a:prstGeom prst="rect">
              <a:avLst/>
            </a:prstGeom>
            <a:effectLst>
              <a:outerShdw blurRad="50800" dist="38100" dir="2700000" algn="tl" rotWithShape="0">
                <a:prstClr val="black">
                  <a:alpha val="40000"/>
                </a:prstClr>
              </a:outerShdw>
            </a:effectLst>
          </p:spPr>
        </p:pic>
      </p:grpSp>
      <p:sp>
        <p:nvSpPr>
          <p:cNvPr id="27" name="Segnaposto testo 6">
            <a:extLst>
              <a:ext uri="{FF2B5EF4-FFF2-40B4-BE49-F238E27FC236}">
                <a16:creationId xmlns:a16="http://schemas.microsoft.com/office/drawing/2014/main" id="{AD100847-BE70-F3FB-3E38-E2D0BEE0391D}"/>
              </a:ext>
            </a:extLst>
          </p:cNvPr>
          <p:cNvSpPr txBox="1">
            <a:spLocks/>
          </p:cNvSpPr>
          <p:nvPr/>
        </p:nvSpPr>
        <p:spPr>
          <a:xfrm>
            <a:off x="1138331" y="1769809"/>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It has to be noted that the images from 30 to the end have no Class 2 pixels, so the dice will always be 0.</a:t>
            </a:r>
          </a:p>
        </p:txBody>
      </p:sp>
      <p:sp>
        <p:nvSpPr>
          <p:cNvPr id="28" name="Segnaposto testo 6">
            <a:extLst>
              <a:ext uri="{FF2B5EF4-FFF2-40B4-BE49-F238E27FC236}">
                <a16:creationId xmlns:a16="http://schemas.microsoft.com/office/drawing/2014/main" id="{8723B1C6-E161-765D-8591-2EECF88DD914}"/>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38384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22</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1004340_65</a:t>
            </a:r>
          </a:p>
        </p:txBody>
      </p:sp>
    </p:spTree>
    <p:extLst>
      <p:ext uri="{BB962C8B-B14F-4D97-AF65-F5344CB8AC3E}">
        <p14:creationId xmlns:p14="http://schemas.microsoft.com/office/powerpoint/2010/main" val="137408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23</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1004749_12</a:t>
            </a:r>
          </a:p>
        </p:txBody>
      </p:sp>
      <p:pic>
        <p:nvPicPr>
          <p:cNvPr id="6" name="Immagine 5" descr="Immagine che contiene testo, diagramma, schermata, Rettangolo&#10;&#10;Descrizione generata automaticamente">
            <a:extLst>
              <a:ext uri="{FF2B5EF4-FFF2-40B4-BE49-F238E27FC236}">
                <a16:creationId xmlns:a16="http://schemas.microsoft.com/office/drawing/2014/main" id="{CE55CB81-89CB-CEED-17E2-C244F74E159B}"/>
              </a:ext>
            </a:extLst>
          </p:cNvPr>
          <p:cNvPicPr>
            <a:picLocks noChangeAspect="1"/>
          </p:cNvPicPr>
          <p:nvPr/>
        </p:nvPicPr>
        <p:blipFill>
          <a:blip r:embed="rId7"/>
          <a:stretch>
            <a:fillRect/>
          </a:stretch>
        </p:blipFill>
        <p:spPr>
          <a:xfrm>
            <a:off x="1207261" y="3525221"/>
            <a:ext cx="4409816" cy="3086871"/>
          </a:xfrm>
          <a:prstGeom prst="rect">
            <a:avLst/>
          </a:prstGeom>
        </p:spPr>
      </p:pic>
      <p:pic>
        <p:nvPicPr>
          <p:cNvPr id="14" name="Immagine 13" descr="Immagine che contiene testo, diagramma, schermata, Parallelo&#10;&#10;Descrizione generata automaticamente">
            <a:extLst>
              <a:ext uri="{FF2B5EF4-FFF2-40B4-BE49-F238E27FC236}">
                <a16:creationId xmlns:a16="http://schemas.microsoft.com/office/drawing/2014/main" id="{526D4A19-1E7E-0101-E43D-90E07D189E90}"/>
              </a:ext>
            </a:extLst>
          </p:cNvPr>
          <p:cNvPicPr>
            <a:picLocks noChangeAspect="1"/>
          </p:cNvPicPr>
          <p:nvPr/>
        </p:nvPicPr>
        <p:blipFill>
          <a:blip r:embed="rId8"/>
          <a:stretch>
            <a:fillRect/>
          </a:stretch>
        </p:blipFill>
        <p:spPr>
          <a:xfrm>
            <a:off x="5686004" y="3585911"/>
            <a:ext cx="4309722" cy="3016805"/>
          </a:xfrm>
          <a:prstGeom prst="rect">
            <a:avLst/>
          </a:prstGeom>
        </p:spPr>
      </p:pic>
      <p:pic>
        <p:nvPicPr>
          <p:cNvPr id="18" name="Immagine 17" descr="Immagine che contiene schermata, Policromia, viola, Lilac&#10;&#10;Descrizione generata automaticamente">
            <a:extLst>
              <a:ext uri="{FF2B5EF4-FFF2-40B4-BE49-F238E27FC236}">
                <a16:creationId xmlns:a16="http://schemas.microsoft.com/office/drawing/2014/main" id="{C098C1E6-453E-6D34-686D-0983674A900F}"/>
              </a:ext>
            </a:extLst>
          </p:cNvPr>
          <p:cNvPicPr>
            <a:picLocks noChangeAspect="1"/>
          </p:cNvPicPr>
          <p:nvPr/>
        </p:nvPicPr>
        <p:blipFill rotWithShape="1">
          <a:blip r:embed="rId9"/>
          <a:srcRect l="9403" t="30018" r="9404" b="29937"/>
          <a:stretch/>
        </p:blipFill>
        <p:spPr>
          <a:xfrm>
            <a:off x="1259128" y="872590"/>
            <a:ext cx="8352400" cy="2746253"/>
          </a:xfrm>
          <a:prstGeom prst="rect">
            <a:avLst/>
          </a:prstGeom>
        </p:spPr>
      </p:pic>
    </p:spTree>
    <p:extLst>
      <p:ext uri="{BB962C8B-B14F-4D97-AF65-F5344CB8AC3E}">
        <p14:creationId xmlns:p14="http://schemas.microsoft.com/office/powerpoint/2010/main" val="403814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1004933_89</a:t>
            </a:r>
          </a:p>
        </p:txBody>
      </p:sp>
      <p:pic>
        <p:nvPicPr>
          <p:cNvPr id="6" name="Immagine 5" descr="Immagine che contiene testo, diagramma, schermata, Rettangolo&#10;&#10;Descrizione generata automaticamente">
            <a:extLst>
              <a:ext uri="{FF2B5EF4-FFF2-40B4-BE49-F238E27FC236}">
                <a16:creationId xmlns:a16="http://schemas.microsoft.com/office/drawing/2014/main" id="{0C1976F0-D6EC-D119-4C15-3E8C506EA89F}"/>
              </a:ext>
            </a:extLst>
          </p:cNvPr>
          <p:cNvPicPr>
            <a:picLocks noChangeAspect="1"/>
          </p:cNvPicPr>
          <p:nvPr/>
        </p:nvPicPr>
        <p:blipFill>
          <a:blip r:embed="rId7"/>
          <a:stretch>
            <a:fillRect/>
          </a:stretch>
        </p:blipFill>
        <p:spPr>
          <a:xfrm>
            <a:off x="1390003" y="3521964"/>
            <a:ext cx="4400980" cy="3080686"/>
          </a:xfrm>
          <a:prstGeom prst="rect">
            <a:avLst/>
          </a:prstGeom>
        </p:spPr>
      </p:pic>
      <p:pic>
        <p:nvPicPr>
          <p:cNvPr id="14" name="Immagine 13" descr="Immagine che contiene testo, diagramma, Rettangolo, Piano&#10;&#10;Descrizione generata automaticamente">
            <a:extLst>
              <a:ext uri="{FF2B5EF4-FFF2-40B4-BE49-F238E27FC236}">
                <a16:creationId xmlns:a16="http://schemas.microsoft.com/office/drawing/2014/main" id="{D759E673-1FA8-2087-F605-8F3E8AAA7889}"/>
              </a:ext>
            </a:extLst>
          </p:cNvPr>
          <p:cNvPicPr>
            <a:picLocks noChangeAspect="1"/>
          </p:cNvPicPr>
          <p:nvPr/>
        </p:nvPicPr>
        <p:blipFill>
          <a:blip r:embed="rId8"/>
          <a:stretch>
            <a:fillRect/>
          </a:stretch>
        </p:blipFill>
        <p:spPr>
          <a:xfrm>
            <a:off x="5557253" y="3534524"/>
            <a:ext cx="4517607" cy="3162325"/>
          </a:xfrm>
          <a:prstGeom prst="rect">
            <a:avLst/>
          </a:prstGeom>
        </p:spPr>
      </p:pic>
      <p:pic>
        <p:nvPicPr>
          <p:cNvPr id="18" name="Immagine 17" descr="Immagine che contiene schermata, Policromia, viola, Lilac&#10;&#10;Descrizione generata automaticamente">
            <a:extLst>
              <a:ext uri="{FF2B5EF4-FFF2-40B4-BE49-F238E27FC236}">
                <a16:creationId xmlns:a16="http://schemas.microsoft.com/office/drawing/2014/main" id="{3BF26BE4-15CD-7858-36EC-1F76BA8A117D}"/>
              </a:ext>
            </a:extLst>
          </p:cNvPr>
          <p:cNvPicPr>
            <a:picLocks noChangeAspect="1"/>
          </p:cNvPicPr>
          <p:nvPr/>
        </p:nvPicPr>
        <p:blipFill rotWithShape="1">
          <a:blip r:embed="rId9"/>
          <a:srcRect l="9403" t="29376" r="9404" b="30315"/>
          <a:stretch/>
        </p:blipFill>
        <p:spPr>
          <a:xfrm>
            <a:off x="1352313" y="770096"/>
            <a:ext cx="8352402" cy="2764428"/>
          </a:xfrm>
          <a:prstGeom prst="rect">
            <a:avLst/>
          </a:prstGeom>
        </p:spPr>
      </p:pic>
    </p:spTree>
    <p:extLst>
      <p:ext uri="{BB962C8B-B14F-4D97-AF65-F5344CB8AC3E}">
        <p14:creationId xmlns:p14="http://schemas.microsoft.com/office/powerpoint/2010/main" val="285011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Renal Glomeruli multiclass dataset.</a:t>
            </a:r>
          </a:p>
        </p:txBody>
      </p:sp>
      <p:pic>
        <p:nvPicPr>
          <p:cNvPr id="15" name="Immagine 14">
            <a:extLst>
              <a:ext uri="{FF2B5EF4-FFF2-40B4-BE49-F238E27FC236}">
                <a16:creationId xmlns:a16="http://schemas.microsoft.com/office/drawing/2014/main" id="{78CAB83F-A0B7-7CE1-CDCF-628AEC3765CF}"/>
              </a:ext>
            </a:extLst>
          </p:cNvPr>
          <p:cNvPicPr>
            <a:picLocks noChangeAspect="1"/>
          </p:cNvPicPr>
          <p:nvPr/>
        </p:nvPicPr>
        <p:blipFill>
          <a:blip r:embed="rId4"/>
          <a:srcRect/>
          <a:stretch/>
        </p:blipFill>
        <p:spPr>
          <a:xfrm>
            <a:off x="4428822" y="1518748"/>
            <a:ext cx="3748928" cy="2499286"/>
          </a:xfrm>
          <a:prstGeom prst="rect">
            <a:avLst/>
          </a:prstGeom>
          <a:effectLst>
            <a:outerShdw blurRad="50800" dist="38100" dir="2700000" algn="tl" rotWithShape="0">
              <a:prstClr val="black">
                <a:alpha val="40000"/>
              </a:prstClr>
            </a:outerShdw>
          </a:effectLst>
        </p:spPr>
      </p:pic>
      <p:pic>
        <p:nvPicPr>
          <p:cNvPr id="20" name="Immagine 19">
            <a:extLst>
              <a:ext uri="{FF2B5EF4-FFF2-40B4-BE49-F238E27FC236}">
                <a16:creationId xmlns:a16="http://schemas.microsoft.com/office/drawing/2014/main" id="{78D3CF62-8887-78F5-6318-560891C68D59}"/>
              </a:ext>
            </a:extLst>
          </p:cNvPr>
          <p:cNvPicPr>
            <a:picLocks noChangeAspect="1"/>
          </p:cNvPicPr>
          <p:nvPr/>
        </p:nvPicPr>
        <p:blipFill>
          <a:blip r:embed="rId5"/>
          <a:srcRect/>
          <a:stretch/>
        </p:blipFill>
        <p:spPr>
          <a:xfrm>
            <a:off x="8222788" y="1518748"/>
            <a:ext cx="3748928" cy="2499286"/>
          </a:xfrm>
          <a:prstGeom prst="rect">
            <a:avLst/>
          </a:prstGeom>
          <a:effectLst>
            <a:outerShdw blurRad="50800" dist="38100" dir="2700000" algn="tl" rotWithShape="0">
              <a:prstClr val="black">
                <a:alpha val="40000"/>
              </a:prstClr>
            </a:outerShdw>
          </a:effectLst>
        </p:spPr>
      </p:pic>
      <p:pic>
        <p:nvPicPr>
          <p:cNvPr id="22" name="Immagine 21">
            <a:extLst>
              <a:ext uri="{FF2B5EF4-FFF2-40B4-BE49-F238E27FC236}">
                <a16:creationId xmlns:a16="http://schemas.microsoft.com/office/drawing/2014/main" id="{3C881026-F770-FE8F-C2D8-8305490F2C6F}"/>
              </a:ext>
            </a:extLst>
          </p:cNvPr>
          <p:cNvPicPr>
            <a:picLocks noChangeAspect="1"/>
          </p:cNvPicPr>
          <p:nvPr/>
        </p:nvPicPr>
        <p:blipFill>
          <a:blip r:embed="rId6"/>
          <a:srcRect/>
          <a:stretch/>
        </p:blipFill>
        <p:spPr>
          <a:xfrm>
            <a:off x="4428823" y="4061164"/>
            <a:ext cx="3748928" cy="2499286"/>
          </a:xfrm>
          <a:prstGeom prst="rect">
            <a:avLst/>
          </a:prstGeom>
          <a:effectLst>
            <a:outerShdw blurRad="50800" dist="38100" dir="2700000" algn="tl" rotWithShape="0">
              <a:prstClr val="black">
                <a:alpha val="40000"/>
              </a:prstClr>
            </a:outerShdw>
          </a:effectLst>
        </p:spPr>
      </p:pic>
      <p:pic>
        <p:nvPicPr>
          <p:cNvPr id="24" name="Immagine 23">
            <a:extLst>
              <a:ext uri="{FF2B5EF4-FFF2-40B4-BE49-F238E27FC236}">
                <a16:creationId xmlns:a16="http://schemas.microsoft.com/office/drawing/2014/main" id="{5663E49C-0172-461F-AC34-996B52CCDD90}"/>
              </a:ext>
            </a:extLst>
          </p:cNvPr>
          <p:cNvPicPr>
            <a:picLocks noChangeAspect="1"/>
          </p:cNvPicPr>
          <p:nvPr/>
        </p:nvPicPr>
        <p:blipFill>
          <a:blip r:embed="rId7"/>
          <a:srcRect/>
          <a:stretch/>
        </p:blipFill>
        <p:spPr>
          <a:xfrm>
            <a:off x="8222789" y="4061164"/>
            <a:ext cx="3748928" cy="2499286"/>
          </a:xfrm>
          <a:prstGeom prst="rect">
            <a:avLst/>
          </a:prstGeom>
          <a:effectLst>
            <a:outerShdw blurRad="50800" dist="38100" dir="2700000" algn="tl" rotWithShape="0">
              <a:prstClr val="black">
                <a:alpha val="40000"/>
              </a:prstClr>
            </a:outerShdw>
          </a:effectLst>
        </p:spPr>
      </p:pic>
      <p:sp>
        <p:nvSpPr>
          <p:cNvPr id="3" name="Segnaposto testo 6">
            <a:extLst>
              <a:ext uri="{FF2B5EF4-FFF2-40B4-BE49-F238E27FC236}">
                <a16:creationId xmlns:a16="http://schemas.microsoft.com/office/drawing/2014/main" id="{69E6F19B-D6E1-351C-A916-FCCFAB58E234}"/>
              </a:ext>
            </a:extLst>
          </p:cNvPr>
          <p:cNvSpPr txBox="1">
            <a:spLocks/>
          </p:cNvSpPr>
          <p:nvPr/>
        </p:nvSpPr>
        <p:spPr>
          <a:xfrm>
            <a:off x="1138331" y="1769809"/>
            <a:ext cx="3071360" cy="121947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this particular dataset, a lot of the images have 0 pixel segmentations, that explains the huge number of dices = 0</a:t>
            </a:r>
          </a:p>
        </p:txBody>
      </p:sp>
      <p:sp>
        <p:nvSpPr>
          <p:cNvPr id="5" name="Segnaposto testo 6">
            <a:extLst>
              <a:ext uri="{FF2B5EF4-FFF2-40B4-BE49-F238E27FC236}">
                <a16:creationId xmlns:a16="http://schemas.microsoft.com/office/drawing/2014/main" id="{48A3BF9F-8C89-B14D-E46A-DAB4FEBEB624}"/>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161275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1004761_25</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diagramma, Rettangolo, Disegno tecnico&#10;&#10;Descrizione generata automaticamente">
            <a:extLst>
              <a:ext uri="{FF2B5EF4-FFF2-40B4-BE49-F238E27FC236}">
                <a16:creationId xmlns:a16="http://schemas.microsoft.com/office/drawing/2014/main" id="{BD5EAD79-EC0D-7901-7B68-74AA35E8521A}"/>
              </a:ext>
            </a:extLst>
          </p:cNvPr>
          <p:cNvPicPr>
            <a:picLocks noChangeAspect="1"/>
          </p:cNvPicPr>
          <p:nvPr/>
        </p:nvPicPr>
        <p:blipFill>
          <a:blip r:embed="rId7"/>
          <a:stretch>
            <a:fillRect/>
          </a:stretch>
        </p:blipFill>
        <p:spPr>
          <a:xfrm>
            <a:off x="1298448" y="3548314"/>
            <a:ext cx="4400980" cy="3080686"/>
          </a:xfrm>
          <a:prstGeom prst="rect">
            <a:avLst/>
          </a:prstGeom>
        </p:spPr>
      </p:pic>
      <p:pic>
        <p:nvPicPr>
          <p:cNvPr id="15" name="Immagine 14" descr="Immagine che contiene testo, diagramma, schermata, Rettangolo&#10;&#10;Descrizione generata automaticamente">
            <a:extLst>
              <a:ext uri="{FF2B5EF4-FFF2-40B4-BE49-F238E27FC236}">
                <a16:creationId xmlns:a16="http://schemas.microsoft.com/office/drawing/2014/main" id="{8260BFC7-6396-EC3E-7EC9-414D299C6343}"/>
              </a:ext>
            </a:extLst>
          </p:cNvPr>
          <p:cNvPicPr>
            <a:picLocks noChangeAspect="1"/>
          </p:cNvPicPr>
          <p:nvPr/>
        </p:nvPicPr>
        <p:blipFill>
          <a:blip r:embed="rId8"/>
          <a:stretch>
            <a:fillRect/>
          </a:stretch>
        </p:blipFill>
        <p:spPr>
          <a:xfrm>
            <a:off x="5663545" y="3438950"/>
            <a:ext cx="4571429" cy="3200000"/>
          </a:xfrm>
          <a:prstGeom prst="rect">
            <a:avLst/>
          </a:prstGeom>
        </p:spPr>
      </p:pic>
      <p:pic>
        <p:nvPicPr>
          <p:cNvPr id="20" name="Immagine 19" descr="Immagine che contiene schermata, testo, Elementi grafici, design&#10;&#10;Descrizione generata automaticamente">
            <a:extLst>
              <a:ext uri="{FF2B5EF4-FFF2-40B4-BE49-F238E27FC236}">
                <a16:creationId xmlns:a16="http://schemas.microsoft.com/office/drawing/2014/main" id="{814C20CF-1399-F8F0-4BCA-96559EC95C7D}"/>
              </a:ext>
            </a:extLst>
          </p:cNvPr>
          <p:cNvPicPr>
            <a:picLocks noChangeAspect="1"/>
          </p:cNvPicPr>
          <p:nvPr/>
        </p:nvPicPr>
        <p:blipFill rotWithShape="1">
          <a:blip r:embed="rId9"/>
          <a:srcRect l="9765" t="29376" r="9302" b="30189"/>
          <a:stretch/>
        </p:blipFill>
        <p:spPr>
          <a:xfrm>
            <a:off x="1171608" y="752167"/>
            <a:ext cx="8325499" cy="2773054"/>
          </a:xfrm>
          <a:prstGeom prst="rect">
            <a:avLst/>
          </a:prstGeom>
        </p:spPr>
      </p:pic>
    </p:spTree>
    <p:extLst>
      <p:ext uri="{BB962C8B-B14F-4D97-AF65-F5344CB8AC3E}">
        <p14:creationId xmlns:p14="http://schemas.microsoft.com/office/powerpoint/2010/main" val="32641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1004340_65</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880F6895-8993-7C38-17DB-1CAE7709D84C}"/>
              </a:ext>
            </a:extLst>
          </p:cNvPr>
          <p:cNvPicPr>
            <a:picLocks noChangeAspect="1"/>
          </p:cNvPicPr>
          <p:nvPr/>
        </p:nvPicPr>
        <p:blipFill>
          <a:blip r:embed="rId7"/>
          <a:stretch>
            <a:fillRect/>
          </a:stretch>
        </p:blipFill>
        <p:spPr>
          <a:xfrm>
            <a:off x="1256976" y="3582962"/>
            <a:ext cx="4298259" cy="3008781"/>
          </a:xfrm>
          <a:prstGeom prst="rect">
            <a:avLst/>
          </a:prstGeom>
        </p:spPr>
      </p:pic>
      <p:pic>
        <p:nvPicPr>
          <p:cNvPr id="14" name="Immagine 13" descr="Immagine che contiene testo, schermata, Rettangolo, diagramma&#10;&#10;Descrizione generata automaticamente">
            <a:extLst>
              <a:ext uri="{FF2B5EF4-FFF2-40B4-BE49-F238E27FC236}">
                <a16:creationId xmlns:a16="http://schemas.microsoft.com/office/drawing/2014/main" id="{E77CB8D6-3511-DFBE-A948-17E8335B2FC3}"/>
              </a:ext>
            </a:extLst>
          </p:cNvPr>
          <p:cNvPicPr>
            <a:picLocks noChangeAspect="1"/>
          </p:cNvPicPr>
          <p:nvPr/>
        </p:nvPicPr>
        <p:blipFill>
          <a:blip r:embed="rId8"/>
          <a:stretch>
            <a:fillRect/>
          </a:stretch>
        </p:blipFill>
        <p:spPr>
          <a:xfrm>
            <a:off x="5613888" y="3522807"/>
            <a:ext cx="4470127" cy="3129089"/>
          </a:xfrm>
          <a:prstGeom prst="rect">
            <a:avLst/>
          </a:prstGeom>
        </p:spPr>
      </p:pic>
      <p:pic>
        <p:nvPicPr>
          <p:cNvPr id="18" name="Immagine 17" descr="Immagine che contiene schermata, viola, testo, Elementi grafici&#10;&#10;Descrizione generata automaticamente">
            <a:extLst>
              <a:ext uri="{FF2B5EF4-FFF2-40B4-BE49-F238E27FC236}">
                <a16:creationId xmlns:a16="http://schemas.microsoft.com/office/drawing/2014/main" id="{3DC3C5BF-A21C-802E-C100-058CF76F9914}"/>
              </a:ext>
            </a:extLst>
          </p:cNvPr>
          <p:cNvPicPr>
            <a:picLocks noChangeAspect="1"/>
          </p:cNvPicPr>
          <p:nvPr/>
        </p:nvPicPr>
        <p:blipFill rotWithShape="1">
          <a:blip r:embed="rId9"/>
          <a:srcRect l="9403" t="30018" r="9404" b="29937"/>
          <a:stretch/>
        </p:blipFill>
        <p:spPr>
          <a:xfrm>
            <a:off x="1279883" y="836709"/>
            <a:ext cx="8352396" cy="2746253"/>
          </a:xfrm>
          <a:prstGeom prst="rect">
            <a:avLst/>
          </a:prstGeom>
        </p:spPr>
      </p:pic>
    </p:spTree>
    <p:extLst>
      <p:ext uri="{BB962C8B-B14F-4D97-AF65-F5344CB8AC3E}">
        <p14:creationId xmlns:p14="http://schemas.microsoft.com/office/powerpoint/2010/main" val="76633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1004763_1</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schermata, schermo, diagramma&#10;&#10;Descrizione generata automaticamente">
            <a:extLst>
              <a:ext uri="{FF2B5EF4-FFF2-40B4-BE49-F238E27FC236}">
                <a16:creationId xmlns:a16="http://schemas.microsoft.com/office/drawing/2014/main" id="{BC571FC7-51B7-4B35-1A19-83B7CC19B923}"/>
              </a:ext>
            </a:extLst>
          </p:cNvPr>
          <p:cNvPicPr>
            <a:picLocks noChangeAspect="1"/>
          </p:cNvPicPr>
          <p:nvPr/>
        </p:nvPicPr>
        <p:blipFill>
          <a:blip r:embed="rId7"/>
          <a:stretch>
            <a:fillRect/>
          </a:stretch>
        </p:blipFill>
        <p:spPr>
          <a:xfrm>
            <a:off x="1257161" y="3583093"/>
            <a:ext cx="4416719" cy="3091703"/>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5C54455C-9222-84D1-27D9-D4315069E691}"/>
              </a:ext>
            </a:extLst>
          </p:cNvPr>
          <p:cNvPicPr>
            <a:picLocks noChangeAspect="1"/>
          </p:cNvPicPr>
          <p:nvPr/>
        </p:nvPicPr>
        <p:blipFill>
          <a:blip r:embed="rId8"/>
          <a:stretch>
            <a:fillRect/>
          </a:stretch>
        </p:blipFill>
        <p:spPr>
          <a:xfrm>
            <a:off x="5764680" y="3579176"/>
            <a:ext cx="4416719" cy="3091703"/>
          </a:xfrm>
          <a:prstGeom prst="rect">
            <a:avLst/>
          </a:prstGeom>
        </p:spPr>
      </p:pic>
      <p:pic>
        <p:nvPicPr>
          <p:cNvPr id="18" name="Immagine 17" descr="Immagine che contiene schermata, Policromia, viola&#10;&#10;Descrizione generata automaticamente">
            <a:extLst>
              <a:ext uri="{FF2B5EF4-FFF2-40B4-BE49-F238E27FC236}">
                <a16:creationId xmlns:a16="http://schemas.microsoft.com/office/drawing/2014/main" id="{DEE93BFF-8B65-8852-025A-B595D2DC88F2}"/>
              </a:ext>
            </a:extLst>
          </p:cNvPr>
          <p:cNvPicPr>
            <a:picLocks noChangeAspect="1"/>
          </p:cNvPicPr>
          <p:nvPr/>
        </p:nvPicPr>
        <p:blipFill rotWithShape="1">
          <a:blip r:embed="rId9"/>
          <a:srcRect l="9403" t="29376" r="9404" b="29812"/>
          <a:stretch/>
        </p:blipFill>
        <p:spPr>
          <a:xfrm>
            <a:off x="1265351" y="854691"/>
            <a:ext cx="8352397" cy="2798934"/>
          </a:xfrm>
          <a:prstGeom prst="rect">
            <a:avLst/>
          </a:prstGeom>
        </p:spPr>
      </p:pic>
    </p:spTree>
    <p:extLst>
      <p:ext uri="{BB962C8B-B14F-4D97-AF65-F5344CB8AC3E}">
        <p14:creationId xmlns:p14="http://schemas.microsoft.com/office/powerpoint/2010/main" val="1137197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29</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Renal </a:t>
            </a:r>
            <a:r>
              <a:rPr lang="en-GB" sz="1800" dirty="0" err="1"/>
              <a:t>Tubuli</a:t>
            </a:r>
            <a:r>
              <a:rPr lang="en-GB" sz="1800" dirty="0"/>
              <a:t> multiclass dataset.</a:t>
            </a:r>
          </a:p>
        </p:txBody>
      </p:sp>
      <p:pic>
        <p:nvPicPr>
          <p:cNvPr id="15" name="Immagine 14">
            <a:extLst>
              <a:ext uri="{FF2B5EF4-FFF2-40B4-BE49-F238E27FC236}">
                <a16:creationId xmlns:a16="http://schemas.microsoft.com/office/drawing/2014/main" id="{78CAB83F-A0B7-7CE1-CDCF-628AEC3765CF}"/>
              </a:ext>
            </a:extLst>
          </p:cNvPr>
          <p:cNvPicPr>
            <a:picLocks noChangeAspect="1"/>
          </p:cNvPicPr>
          <p:nvPr/>
        </p:nvPicPr>
        <p:blipFill>
          <a:blip r:embed="rId4"/>
          <a:srcRect/>
          <a:stretch/>
        </p:blipFill>
        <p:spPr>
          <a:xfrm>
            <a:off x="4428822" y="1518748"/>
            <a:ext cx="3748928" cy="2499286"/>
          </a:xfrm>
          <a:prstGeom prst="rect">
            <a:avLst/>
          </a:prstGeom>
          <a:effectLst>
            <a:outerShdw blurRad="50800" dist="38100" dir="2700000" algn="tl" rotWithShape="0">
              <a:prstClr val="black">
                <a:alpha val="40000"/>
              </a:prstClr>
            </a:outerShdw>
          </a:effectLst>
        </p:spPr>
      </p:pic>
      <p:pic>
        <p:nvPicPr>
          <p:cNvPr id="20" name="Immagine 19">
            <a:extLst>
              <a:ext uri="{FF2B5EF4-FFF2-40B4-BE49-F238E27FC236}">
                <a16:creationId xmlns:a16="http://schemas.microsoft.com/office/drawing/2014/main" id="{78D3CF62-8887-78F5-6318-560891C68D59}"/>
              </a:ext>
            </a:extLst>
          </p:cNvPr>
          <p:cNvPicPr>
            <a:picLocks noChangeAspect="1"/>
          </p:cNvPicPr>
          <p:nvPr/>
        </p:nvPicPr>
        <p:blipFill>
          <a:blip r:embed="rId5"/>
          <a:srcRect/>
          <a:stretch/>
        </p:blipFill>
        <p:spPr>
          <a:xfrm>
            <a:off x="8222788" y="1518748"/>
            <a:ext cx="3748928" cy="2499286"/>
          </a:xfrm>
          <a:prstGeom prst="rect">
            <a:avLst/>
          </a:prstGeom>
          <a:effectLst>
            <a:outerShdw blurRad="50800" dist="38100" dir="2700000" algn="tl" rotWithShape="0">
              <a:prstClr val="black">
                <a:alpha val="40000"/>
              </a:prstClr>
            </a:outerShdw>
          </a:effectLst>
        </p:spPr>
      </p:pic>
      <p:pic>
        <p:nvPicPr>
          <p:cNvPr id="22" name="Immagine 21">
            <a:extLst>
              <a:ext uri="{FF2B5EF4-FFF2-40B4-BE49-F238E27FC236}">
                <a16:creationId xmlns:a16="http://schemas.microsoft.com/office/drawing/2014/main" id="{3C881026-F770-FE8F-C2D8-8305490F2C6F}"/>
              </a:ext>
            </a:extLst>
          </p:cNvPr>
          <p:cNvPicPr>
            <a:picLocks noChangeAspect="1"/>
          </p:cNvPicPr>
          <p:nvPr/>
        </p:nvPicPr>
        <p:blipFill>
          <a:blip r:embed="rId6"/>
          <a:srcRect/>
          <a:stretch/>
        </p:blipFill>
        <p:spPr>
          <a:xfrm>
            <a:off x="4428823" y="4061164"/>
            <a:ext cx="3748928" cy="2499286"/>
          </a:xfrm>
          <a:prstGeom prst="rect">
            <a:avLst/>
          </a:prstGeom>
          <a:effectLst>
            <a:outerShdw blurRad="50800" dist="38100" dir="2700000" algn="tl" rotWithShape="0">
              <a:prstClr val="black">
                <a:alpha val="40000"/>
              </a:prstClr>
            </a:outerShdw>
          </a:effectLst>
        </p:spPr>
      </p:pic>
      <p:pic>
        <p:nvPicPr>
          <p:cNvPr id="24" name="Immagine 23">
            <a:extLst>
              <a:ext uri="{FF2B5EF4-FFF2-40B4-BE49-F238E27FC236}">
                <a16:creationId xmlns:a16="http://schemas.microsoft.com/office/drawing/2014/main" id="{5663E49C-0172-461F-AC34-996B52CCDD90}"/>
              </a:ext>
            </a:extLst>
          </p:cNvPr>
          <p:cNvPicPr>
            <a:picLocks noChangeAspect="1"/>
          </p:cNvPicPr>
          <p:nvPr/>
        </p:nvPicPr>
        <p:blipFill>
          <a:blip r:embed="rId7"/>
          <a:srcRect/>
          <a:stretch/>
        </p:blipFill>
        <p:spPr>
          <a:xfrm>
            <a:off x="8222789" y="4061164"/>
            <a:ext cx="3748928" cy="2499286"/>
          </a:xfrm>
          <a:prstGeom prst="rect">
            <a:avLst/>
          </a:prstGeom>
          <a:effectLst>
            <a:outerShdw blurRad="50800" dist="38100" dir="2700000" algn="tl" rotWithShape="0">
              <a:prstClr val="black">
                <a:alpha val="40000"/>
              </a:prstClr>
            </a:outerShdw>
          </a:effectLst>
        </p:spPr>
      </p:pic>
      <p:sp>
        <p:nvSpPr>
          <p:cNvPr id="3" name="Segnaposto testo 6">
            <a:extLst>
              <a:ext uri="{FF2B5EF4-FFF2-40B4-BE49-F238E27FC236}">
                <a16:creationId xmlns:a16="http://schemas.microsoft.com/office/drawing/2014/main" id="{FE4E18EF-C002-BC00-E748-54A53F596887}"/>
              </a:ext>
            </a:extLst>
          </p:cNvPr>
          <p:cNvSpPr txBox="1">
            <a:spLocks/>
          </p:cNvSpPr>
          <p:nvPr/>
        </p:nvSpPr>
        <p:spPr>
          <a:xfrm>
            <a:off x="1138331" y="1769809"/>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5" name="Segnaposto testo 6">
            <a:extLst>
              <a:ext uri="{FF2B5EF4-FFF2-40B4-BE49-F238E27FC236}">
                <a16:creationId xmlns:a16="http://schemas.microsoft.com/office/drawing/2014/main" id="{0995E821-987B-47D3-249A-599B748A18F8}"/>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347195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1298447" y="690113"/>
            <a:ext cx="4451586" cy="3221292"/>
          </a:xfrm>
        </p:spPr>
        <p:txBody>
          <a:bodyPr rtlCol="0"/>
          <a:lstStyle>
            <a:defPPr>
              <a:defRPr lang="it-IT"/>
            </a:defPPr>
          </a:lstStyle>
          <a:p>
            <a:pPr algn="r" rtl="0"/>
            <a:r>
              <a:rPr lang="it-IT" sz="6000" b="1" spc="0" dirty="0"/>
              <a:t>Single classes </a:t>
            </a:r>
            <a:r>
              <a:rPr lang="it-IT" sz="6000" b="1" spc="0" dirty="0" err="1"/>
              <a:t>approach</a:t>
            </a:r>
            <a:endParaRPr lang="it-IT" sz="6000" b="1" spc="0" dirty="0"/>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3</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1190089" y="3954391"/>
            <a:ext cx="4451586"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spcBef>
                <a:spcPts val="0"/>
              </a:spcBef>
              <a:buSzPct val="95000"/>
            </a:pPr>
            <a:r>
              <a:rPr lang="en-GB" sz="1800"/>
              <a:t>The single classes approach to the uncertainty estimation of the segmentation of multi-class histological images considers the two classes on their own when computing the uncertainty maps and metrics.</a:t>
            </a:r>
          </a:p>
          <a:p>
            <a:pPr algn="r">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39036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B7258FFA-36CB-476D-30EF-7EDB0E77E621}"/>
              </a:ext>
            </a:extLst>
          </p:cNvPr>
          <p:cNvPicPr>
            <a:picLocks noChangeAspect="1"/>
          </p:cNvPicPr>
          <p:nvPr/>
        </p:nvPicPr>
        <p:blipFill>
          <a:blip r:embed="rId7"/>
          <a:stretch>
            <a:fillRect/>
          </a:stretch>
        </p:blipFill>
        <p:spPr>
          <a:xfrm>
            <a:off x="1264064" y="3548314"/>
            <a:ext cx="4409816" cy="3086871"/>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A39D02AE-17B0-6725-06F4-8CA946FF1CC8}"/>
              </a:ext>
            </a:extLst>
          </p:cNvPr>
          <p:cNvPicPr>
            <a:picLocks noChangeAspect="1"/>
          </p:cNvPicPr>
          <p:nvPr/>
        </p:nvPicPr>
        <p:blipFill>
          <a:blip r:embed="rId8"/>
          <a:stretch>
            <a:fillRect/>
          </a:stretch>
        </p:blipFill>
        <p:spPr>
          <a:xfrm>
            <a:off x="5656968" y="3512471"/>
            <a:ext cx="4517607" cy="3162325"/>
          </a:xfrm>
          <a:prstGeom prst="rect">
            <a:avLst/>
          </a:prstGeom>
        </p:spPr>
      </p:pic>
      <p:pic>
        <p:nvPicPr>
          <p:cNvPr id="18" name="Immagine 17" descr="Immagine che contiene modello, arte, Policromia, viola&#10;&#10;Descrizione generata automaticamente">
            <a:extLst>
              <a:ext uri="{FF2B5EF4-FFF2-40B4-BE49-F238E27FC236}">
                <a16:creationId xmlns:a16="http://schemas.microsoft.com/office/drawing/2014/main" id="{D6566726-729C-F5B5-9306-606851B1A03E}"/>
              </a:ext>
            </a:extLst>
          </p:cNvPr>
          <p:cNvPicPr>
            <a:picLocks noChangeAspect="1"/>
          </p:cNvPicPr>
          <p:nvPr/>
        </p:nvPicPr>
        <p:blipFill rotWithShape="1">
          <a:blip r:embed="rId9"/>
          <a:srcRect l="9403" t="29376" r="9404" b="30692"/>
          <a:stretch/>
        </p:blipFill>
        <p:spPr>
          <a:xfrm>
            <a:off x="1112457" y="819305"/>
            <a:ext cx="8352397" cy="2738549"/>
          </a:xfrm>
          <a:prstGeom prst="rect">
            <a:avLst/>
          </a:prstGeom>
        </p:spPr>
      </p:pic>
    </p:spTree>
    <p:extLst>
      <p:ext uri="{BB962C8B-B14F-4D97-AF65-F5344CB8AC3E}">
        <p14:creationId xmlns:p14="http://schemas.microsoft.com/office/powerpoint/2010/main" val="3504410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1004761_29</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diagramma, Rettangolo, schermata&#10;&#10;Descrizione generata automaticamente">
            <a:extLst>
              <a:ext uri="{FF2B5EF4-FFF2-40B4-BE49-F238E27FC236}">
                <a16:creationId xmlns:a16="http://schemas.microsoft.com/office/drawing/2014/main" id="{2F09586D-BBA5-AB9D-BF57-80528E1991F3}"/>
              </a:ext>
            </a:extLst>
          </p:cNvPr>
          <p:cNvPicPr>
            <a:picLocks noChangeAspect="1"/>
          </p:cNvPicPr>
          <p:nvPr/>
        </p:nvPicPr>
        <p:blipFill>
          <a:blip r:embed="rId7"/>
          <a:stretch>
            <a:fillRect/>
          </a:stretch>
        </p:blipFill>
        <p:spPr>
          <a:xfrm>
            <a:off x="1298448" y="3514766"/>
            <a:ext cx="4470127" cy="3129089"/>
          </a:xfrm>
          <a:prstGeom prst="rect">
            <a:avLst/>
          </a:prstGeom>
        </p:spPr>
      </p:pic>
      <p:pic>
        <p:nvPicPr>
          <p:cNvPr id="14" name="Immagine 13" descr="Immagine che contiene testo, diagramma, schermata, Rettangolo&#10;&#10;Descrizione generata automaticamente">
            <a:extLst>
              <a:ext uri="{FF2B5EF4-FFF2-40B4-BE49-F238E27FC236}">
                <a16:creationId xmlns:a16="http://schemas.microsoft.com/office/drawing/2014/main" id="{2C9A965A-6943-BBD6-53F7-5036CDF3F16F}"/>
              </a:ext>
            </a:extLst>
          </p:cNvPr>
          <p:cNvPicPr>
            <a:picLocks noChangeAspect="1"/>
          </p:cNvPicPr>
          <p:nvPr/>
        </p:nvPicPr>
        <p:blipFill>
          <a:blip r:embed="rId8"/>
          <a:stretch>
            <a:fillRect/>
          </a:stretch>
        </p:blipFill>
        <p:spPr>
          <a:xfrm>
            <a:off x="5673880" y="3477281"/>
            <a:ext cx="4517607" cy="3162325"/>
          </a:xfrm>
          <a:prstGeom prst="rect">
            <a:avLst/>
          </a:prstGeom>
        </p:spPr>
      </p:pic>
      <p:pic>
        <p:nvPicPr>
          <p:cNvPr id="18" name="Immagine 17" descr="Immagine che contiene schermata, Lilac, modello, Policromia&#10;&#10;Descrizione generata automaticamente">
            <a:extLst>
              <a:ext uri="{FF2B5EF4-FFF2-40B4-BE49-F238E27FC236}">
                <a16:creationId xmlns:a16="http://schemas.microsoft.com/office/drawing/2014/main" id="{5B59C078-EEE2-7126-7C08-E0F07A7E5C89}"/>
              </a:ext>
            </a:extLst>
          </p:cNvPr>
          <p:cNvPicPr>
            <a:picLocks noChangeAspect="1"/>
          </p:cNvPicPr>
          <p:nvPr/>
        </p:nvPicPr>
        <p:blipFill rotWithShape="1">
          <a:blip r:embed="rId9"/>
          <a:srcRect l="9403" t="30019" r="9404" b="30566"/>
          <a:stretch/>
        </p:blipFill>
        <p:spPr>
          <a:xfrm>
            <a:off x="1129367" y="822100"/>
            <a:ext cx="8352401" cy="2703121"/>
          </a:xfrm>
          <a:prstGeom prst="rect">
            <a:avLst/>
          </a:prstGeom>
        </p:spPr>
      </p:pic>
    </p:spTree>
    <p:extLst>
      <p:ext uri="{BB962C8B-B14F-4D97-AF65-F5344CB8AC3E}">
        <p14:creationId xmlns:p14="http://schemas.microsoft.com/office/powerpoint/2010/main" val="157733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1004785_29</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2EE37071-DB32-873B-C428-2CDFBB07C909}"/>
              </a:ext>
            </a:extLst>
          </p:cNvPr>
          <p:cNvPicPr>
            <a:picLocks noChangeAspect="1"/>
          </p:cNvPicPr>
          <p:nvPr/>
        </p:nvPicPr>
        <p:blipFill>
          <a:blip r:embed="rId7"/>
          <a:stretch>
            <a:fillRect/>
          </a:stretch>
        </p:blipFill>
        <p:spPr>
          <a:xfrm>
            <a:off x="1272900" y="3548314"/>
            <a:ext cx="4400980" cy="3080686"/>
          </a:xfrm>
          <a:prstGeom prst="rect">
            <a:avLst/>
          </a:prstGeom>
        </p:spPr>
      </p:pic>
      <p:pic>
        <p:nvPicPr>
          <p:cNvPr id="14" name="Immagine 13" descr="Immagine che contiene testo, diagramma, schermata, Rettangolo&#10;&#10;Descrizione generata automaticamente">
            <a:extLst>
              <a:ext uri="{FF2B5EF4-FFF2-40B4-BE49-F238E27FC236}">
                <a16:creationId xmlns:a16="http://schemas.microsoft.com/office/drawing/2014/main" id="{60A279C4-449F-7AE9-CB90-4CEE5AB92999}"/>
              </a:ext>
            </a:extLst>
          </p:cNvPr>
          <p:cNvPicPr>
            <a:picLocks noChangeAspect="1"/>
          </p:cNvPicPr>
          <p:nvPr/>
        </p:nvPicPr>
        <p:blipFill>
          <a:blip r:embed="rId8"/>
          <a:stretch>
            <a:fillRect/>
          </a:stretch>
        </p:blipFill>
        <p:spPr>
          <a:xfrm>
            <a:off x="5512355" y="3510798"/>
            <a:ext cx="4504442" cy="3153109"/>
          </a:xfrm>
          <a:prstGeom prst="rect">
            <a:avLst/>
          </a:prstGeom>
        </p:spPr>
      </p:pic>
      <p:pic>
        <p:nvPicPr>
          <p:cNvPr id="18" name="Immagine 17" descr="Immagine che contiene schermata, modello, Policromia, Lilac&#10;&#10;Descrizione generata automaticamente">
            <a:extLst>
              <a:ext uri="{FF2B5EF4-FFF2-40B4-BE49-F238E27FC236}">
                <a16:creationId xmlns:a16="http://schemas.microsoft.com/office/drawing/2014/main" id="{BA22E617-63C6-FF6A-3575-39D3BEFF2E80}"/>
              </a:ext>
            </a:extLst>
          </p:cNvPr>
          <p:cNvPicPr>
            <a:picLocks noChangeAspect="1"/>
          </p:cNvPicPr>
          <p:nvPr/>
        </p:nvPicPr>
        <p:blipFill rotWithShape="1">
          <a:blip r:embed="rId9"/>
          <a:srcRect l="9403" t="29376" r="9028" b="30441"/>
          <a:stretch/>
        </p:blipFill>
        <p:spPr>
          <a:xfrm>
            <a:off x="1294213" y="792512"/>
            <a:ext cx="8391026" cy="2755802"/>
          </a:xfrm>
          <a:prstGeom prst="rect">
            <a:avLst/>
          </a:prstGeom>
        </p:spPr>
      </p:pic>
    </p:spTree>
    <p:extLst>
      <p:ext uri="{BB962C8B-B14F-4D97-AF65-F5344CB8AC3E}">
        <p14:creationId xmlns:p14="http://schemas.microsoft.com/office/powerpoint/2010/main" val="910882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UNCERTAINTY </a:t>
            </a:r>
            <a:r>
              <a:rPr lang="it-IT" b="1" spc="0" dirty="0" err="1"/>
              <a:t>metrics</a:t>
            </a:r>
            <a:r>
              <a:rPr lang="it-IT" b="1" spc="0" dirty="0"/>
              <a:t> AND </a:t>
            </a:r>
            <a:r>
              <a:rPr lang="it-IT" b="1" spc="0" dirty="0" err="1"/>
              <a:t>correlation</a:t>
            </a:r>
            <a:endParaRPr lang="it-IT" b="1" spc="0" dirty="0"/>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33</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2458527" y="3954391"/>
            <a:ext cx="3183147"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lnSpc>
                <a:spcPct val="100000"/>
              </a:lnSpc>
              <a:spcBef>
                <a:spcPts val="0"/>
              </a:spcBef>
              <a:buSzPct val="95000"/>
            </a:pPr>
            <a:r>
              <a:rPr lang="en-GB" sz="1800" dirty="0"/>
              <a:t>Uncertainty Metrics are calculated as:</a:t>
            </a:r>
          </a:p>
          <a:p>
            <a:pPr marL="285750" indent="-285750" algn="l">
              <a:lnSpc>
                <a:spcPct val="100000"/>
              </a:lnSpc>
              <a:spcBef>
                <a:spcPts val="0"/>
              </a:spcBef>
              <a:buSzPct val="95000"/>
              <a:buFont typeface="Arial" panose="020B0604020202020204" pitchFamily="34" charset="0"/>
              <a:buChar char="•"/>
            </a:pPr>
            <a:r>
              <a:rPr lang="en-GB" sz="1800" dirty="0"/>
              <a:t>Sum of binary entropy map</a:t>
            </a:r>
          </a:p>
          <a:p>
            <a:pPr marL="285750" indent="-285750" algn="l">
              <a:lnSpc>
                <a:spcPct val="100000"/>
              </a:lnSpc>
              <a:spcBef>
                <a:spcPts val="0"/>
              </a:spcBef>
              <a:buSzPct val="95000"/>
              <a:buFont typeface="Arial" panose="020B0604020202020204" pitchFamily="34" charset="0"/>
              <a:buChar char="•"/>
            </a:pPr>
            <a:r>
              <a:rPr lang="en-GB" sz="1800" dirty="0"/>
              <a:t>Sum of Shannon entropy map</a:t>
            </a:r>
          </a:p>
          <a:p>
            <a:pPr marL="285750" indent="-285750" algn="l">
              <a:lnSpc>
                <a:spcPct val="100000"/>
              </a:lnSpc>
              <a:spcBef>
                <a:spcPts val="0"/>
              </a:spcBef>
              <a:buSzPct val="95000"/>
              <a:buFont typeface="Arial" panose="020B0604020202020204" pitchFamily="34" charset="0"/>
              <a:buChar char="•"/>
            </a:pPr>
            <a:r>
              <a:rPr lang="en-GB" sz="1800" dirty="0"/>
              <a:t>Sum of Standard Deviation map</a:t>
            </a:r>
          </a:p>
          <a:p>
            <a:pPr marL="285750" indent="-285750" algn="l">
              <a:lnSpc>
                <a:spcPct val="100000"/>
              </a:lnSpc>
              <a:spcBef>
                <a:spcPts val="0"/>
              </a:spcBef>
              <a:buSzPct val="95000"/>
              <a:buFont typeface="Arial" panose="020B0604020202020204" pitchFamily="34" charset="0"/>
              <a:buChar char="•"/>
            </a:pPr>
            <a:r>
              <a:rPr lang="en-GB" sz="1800" dirty="0"/>
              <a:t>Mean and Std of Inter-Dice Matrix</a:t>
            </a:r>
          </a:p>
          <a:p>
            <a:pPr algn="l">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960332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364821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4243651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3834351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051780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1754131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184991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Montecarlo and perturbations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9"/>
            <a:ext cx="10465078" cy="16827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This work considers two approaches to get 20 </a:t>
            </a:r>
            <a:r>
              <a:rPr lang="en-GB" sz="1800" dirty="0" err="1"/>
              <a:t>softmax</a:t>
            </a:r>
            <a:r>
              <a:rPr lang="en-GB" sz="1800" dirty="0"/>
              <a:t> and segmentations of the same image: the Monte Carlo Dropout approach and the Perturbations approach. </a:t>
            </a:r>
          </a:p>
          <a:p>
            <a:pPr>
              <a:lnSpc>
                <a:spcPct val="100000"/>
              </a:lnSpc>
              <a:buSzPct val="95000"/>
            </a:pPr>
            <a:r>
              <a:rPr lang="en-GB" sz="1800" dirty="0"/>
              <a:t>Monte Carlo approach is used to get 20 samples from the Network dropping some neurons during the inference of one of the 20 images.</a:t>
            </a:r>
          </a:p>
          <a:p>
            <a:pPr>
              <a:lnSpc>
                <a:spcPct val="100000"/>
              </a:lnSpc>
              <a:buSzPct val="95000"/>
            </a:pPr>
            <a:r>
              <a:rPr lang="en-GB" sz="1800" dirty="0"/>
              <a:t>Perturbations approach is based on getting 20 perturbated images from one single image and getting one </a:t>
            </a:r>
            <a:r>
              <a:rPr lang="en-GB" sz="1800" dirty="0" err="1"/>
              <a:t>softmax</a:t>
            </a:r>
            <a:r>
              <a:rPr lang="en-GB" sz="1800" dirty="0"/>
              <a:t> and one segmentation mask from those 20 perturbated images, and then applying the reverse perturbations to re-</a:t>
            </a:r>
            <a:r>
              <a:rPr lang="en-GB" sz="1800" dirty="0" err="1"/>
              <a:t>allineate</a:t>
            </a:r>
            <a:r>
              <a:rPr lang="en-GB" sz="1800" dirty="0"/>
              <a:t> them.</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grpSp>
        <p:nvGrpSpPr>
          <p:cNvPr id="59" name="Gruppo 58">
            <a:extLst>
              <a:ext uri="{FF2B5EF4-FFF2-40B4-BE49-F238E27FC236}">
                <a16:creationId xmlns:a16="http://schemas.microsoft.com/office/drawing/2014/main" id="{159D811A-F9D6-3B28-C785-447C5D060093}"/>
              </a:ext>
            </a:extLst>
          </p:cNvPr>
          <p:cNvGrpSpPr/>
          <p:nvPr/>
        </p:nvGrpSpPr>
        <p:grpSpPr>
          <a:xfrm>
            <a:off x="1527048" y="2596552"/>
            <a:ext cx="8910913" cy="3864634"/>
            <a:chOff x="1718821" y="3771836"/>
            <a:chExt cx="5975941" cy="2972651"/>
          </a:xfrm>
        </p:grpSpPr>
        <p:sp>
          <p:nvSpPr>
            <p:cNvPr id="8" name="Rettangolo 7">
              <a:extLst>
                <a:ext uri="{FF2B5EF4-FFF2-40B4-BE49-F238E27FC236}">
                  <a16:creationId xmlns:a16="http://schemas.microsoft.com/office/drawing/2014/main" id="{3F9B4CE3-0091-D254-47A9-B60D84755A5F}"/>
                </a:ext>
              </a:extLst>
            </p:cNvPr>
            <p:cNvSpPr/>
            <p:nvPr/>
          </p:nvSpPr>
          <p:spPr>
            <a:xfrm>
              <a:off x="1718821" y="4948111"/>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b="1" dirty="0" err="1"/>
                <a:t>i-th</a:t>
              </a:r>
              <a:r>
                <a:rPr lang="en-US" sz="2800" b="1" dirty="0"/>
                <a:t> image</a:t>
              </a:r>
            </a:p>
          </p:txBody>
        </p:sp>
        <p:sp>
          <p:nvSpPr>
            <p:cNvPr id="21" name="Rettangolo 20">
              <a:extLst>
                <a:ext uri="{FF2B5EF4-FFF2-40B4-BE49-F238E27FC236}">
                  <a16:creationId xmlns:a16="http://schemas.microsoft.com/office/drawing/2014/main" id="{1E1D0D55-FFF1-D36D-53C1-FE04FB3B7D91}"/>
                </a:ext>
              </a:extLst>
            </p:cNvPr>
            <p:cNvSpPr/>
            <p:nvPr/>
          </p:nvSpPr>
          <p:spPr>
            <a:xfrm>
              <a:off x="3789516" y="3771836"/>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samples for Class 1 of the original image</a:t>
              </a:r>
            </a:p>
          </p:txBody>
        </p:sp>
        <p:sp>
          <p:nvSpPr>
            <p:cNvPr id="22" name="Rettangolo 21">
              <a:extLst>
                <a:ext uri="{FF2B5EF4-FFF2-40B4-BE49-F238E27FC236}">
                  <a16:creationId xmlns:a16="http://schemas.microsoft.com/office/drawing/2014/main" id="{8A7A7494-1B90-75D0-38B0-99320B399074}"/>
                </a:ext>
              </a:extLst>
            </p:cNvPr>
            <p:cNvSpPr/>
            <p:nvPr/>
          </p:nvSpPr>
          <p:spPr>
            <a:xfrm>
              <a:off x="3789515" y="4532502"/>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images for </a:t>
              </a:r>
            </a:p>
            <a:p>
              <a:pPr algn="ctr"/>
              <a:r>
                <a:rPr lang="en-US" sz="1600" b="1" dirty="0"/>
                <a:t>Class 1 of the original image</a:t>
              </a:r>
            </a:p>
          </p:txBody>
        </p:sp>
        <p:sp>
          <p:nvSpPr>
            <p:cNvPr id="23" name="Rettangolo 22">
              <a:extLst>
                <a:ext uri="{FF2B5EF4-FFF2-40B4-BE49-F238E27FC236}">
                  <a16:creationId xmlns:a16="http://schemas.microsoft.com/office/drawing/2014/main" id="{A8CB34ED-8422-5299-E98C-BFDE9A791BF6}"/>
                </a:ext>
              </a:extLst>
            </p:cNvPr>
            <p:cNvSpPr/>
            <p:nvPr/>
          </p:nvSpPr>
          <p:spPr>
            <a:xfrm>
              <a:off x="3789515" y="5293168"/>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samples for Class 2 of the original image</a:t>
              </a:r>
            </a:p>
          </p:txBody>
        </p:sp>
        <p:sp>
          <p:nvSpPr>
            <p:cNvPr id="24" name="Rettangolo 23">
              <a:extLst>
                <a:ext uri="{FF2B5EF4-FFF2-40B4-BE49-F238E27FC236}">
                  <a16:creationId xmlns:a16="http://schemas.microsoft.com/office/drawing/2014/main" id="{7C5385EE-DCAD-C39B-0AA7-D1ED61B38C67}"/>
                </a:ext>
              </a:extLst>
            </p:cNvPr>
            <p:cNvSpPr/>
            <p:nvPr/>
          </p:nvSpPr>
          <p:spPr>
            <a:xfrm>
              <a:off x="3789514" y="6054374"/>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images for </a:t>
              </a:r>
            </a:p>
            <a:p>
              <a:pPr algn="ctr"/>
              <a:r>
                <a:rPr lang="en-US" sz="1600" b="1" dirty="0"/>
                <a:t>Class 2 of the original image</a:t>
              </a:r>
            </a:p>
          </p:txBody>
        </p:sp>
        <p:sp>
          <p:nvSpPr>
            <p:cNvPr id="25" name="Rettangolo 24">
              <a:extLst>
                <a:ext uri="{FF2B5EF4-FFF2-40B4-BE49-F238E27FC236}">
                  <a16:creationId xmlns:a16="http://schemas.microsoft.com/office/drawing/2014/main" id="{5A384858-4208-9FB3-982E-5AB226343B8A}"/>
                </a:ext>
              </a:extLst>
            </p:cNvPr>
            <p:cNvSpPr/>
            <p:nvPr/>
          </p:nvSpPr>
          <p:spPr>
            <a:xfrm>
              <a:off x="5860209" y="3771836"/>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a:t>
              </a:r>
              <a:r>
                <a:rPr lang="en-US" sz="1600" b="1" dirty="0" err="1"/>
                <a:t>softmax</a:t>
              </a:r>
              <a:r>
                <a:rPr lang="en-US" sz="1600" b="1" dirty="0"/>
                <a:t> and segmentation masks for Class 1 of the original image</a:t>
              </a:r>
            </a:p>
          </p:txBody>
        </p:sp>
        <p:sp>
          <p:nvSpPr>
            <p:cNvPr id="26" name="Rettangolo 25">
              <a:extLst>
                <a:ext uri="{FF2B5EF4-FFF2-40B4-BE49-F238E27FC236}">
                  <a16:creationId xmlns:a16="http://schemas.microsoft.com/office/drawing/2014/main" id="{55F8F22A-7ACD-7537-AB73-A506552120D2}"/>
                </a:ext>
              </a:extLst>
            </p:cNvPr>
            <p:cNvSpPr/>
            <p:nvPr/>
          </p:nvSpPr>
          <p:spPr>
            <a:xfrm>
              <a:off x="5860208" y="4532502"/>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a:t>
              </a:r>
              <a:r>
                <a:rPr lang="en-US" sz="1600" b="1" dirty="0" err="1"/>
                <a:t>softmax</a:t>
              </a:r>
              <a:r>
                <a:rPr lang="en-US" sz="1600" b="1" dirty="0"/>
                <a:t> and segmentation masks for Class 1 of the original image</a:t>
              </a:r>
            </a:p>
          </p:txBody>
        </p:sp>
        <p:sp>
          <p:nvSpPr>
            <p:cNvPr id="27" name="Rettangolo 26">
              <a:extLst>
                <a:ext uri="{FF2B5EF4-FFF2-40B4-BE49-F238E27FC236}">
                  <a16:creationId xmlns:a16="http://schemas.microsoft.com/office/drawing/2014/main" id="{F9DE601F-DC12-0AB6-81B4-F52F3CC73F4A}"/>
                </a:ext>
              </a:extLst>
            </p:cNvPr>
            <p:cNvSpPr/>
            <p:nvPr/>
          </p:nvSpPr>
          <p:spPr>
            <a:xfrm>
              <a:off x="5860208" y="5293168"/>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a:t>
              </a:r>
              <a:r>
                <a:rPr lang="en-US" sz="1600" b="1" dirty="0" err="1"/>
                <a:t>softmax</a:t>
              </a:r>
              <a:r>
                <a:rPr lang="en-US" sz="1600" b="1" dirty="0"/>
                <a:t> and segmentation masks for Class 2 of the original image</a:t>
              </a:r>
            </a:p>
          </p:txBody>
        </p:sp>
        <p:sp>
          <p:nvSpPr>
            <p:cNvPr id="28" name="Rettangolo 27">
              <a:extLst>
                <a:ext uri="{FF2B5EF4-FFF2-40B4-BE49-F238E27FC236}">
                  <a16:creationId xmlns:a16="http://schemas.microsoft.com/office/drawing/2014/main" id="{5FB4CB4A-4FA8-2B71-31BD-02084405B4FB}"/>
                </a:ext>
              </a:extLst>
            </p:cNvPr>
            <p:cNvSpPr/>
            <p:nvPr/>
          </p:nvSpPr>
          <p:spPr>
            <a:xfrm>
              <a:off x="5860207" y="6054374"/>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a:t>
              </a:r>
              <a:r>
                <a:rPr lang="en-US" sz="1600" b="1" dirty="0" err="1"/>
                <a:t>softmax</a:t>
              </a:r>
              <a:r>
                <a:rPr lang="en-US" sz="1600" b="1" dirty="0"/>
                <a:t> and segmentation masks for Class 2 of the original image</a:t>
              </a:r>
            </a:p>
          </p:txBody>
        </p:sp>
        <p:cxnSp>
          <p:nvCxnSpPr>
            <p:cNvPr id="30" name="Connettore a gomito 29">
              <a:extLst>
                <a:ext uri="{FF2B5EF4-FFF2-40B4-BE49-F238E27FC236}">
                  <a16:creationId xmlns:a16="http://schemas.microsoft.com/office/drawing/2014/main" id="{BEE36E3F-C609-3562-0AEF-8C7D9092738F}"/>
                </a:ext>
              </a:extLst>
            </p:cNvPr>
            <p:cNvCxnSpPr>
              <a:stCxn id="8" idx="3"/>
              <a:endCxn id="21" idx="1"/>
            </p:cNvCxnSpPr>
            <p:nvPr/>
          </p:nvCxnSpPr>
          <p:spPr>
            <a:xfrm flipV="1">
              <a:off x="3289184" y="4116893"/>
              <a:ext cx="500332" cy="1176275"/>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ttore a gomito 35">
              <a:extLst>
                <a:ext uri="{FF2B5EF4-FFF2-40B4-BE49-F238E27FC236}">
                  <a16:creationId xmlns:a16="http://schemas.microsoft.com/office/drawing/2014/main" id="{A0E4A914-1779-9D63-C4DC-ABCBA7D2A8BB}"/>
                </a:ext>
              </a:extLst>
            </p:cNvPr>
            <p:cNvCxnSpPr>
              <a:cxnSpLocks/>
              <a:stCxn id="8" idx="3"/>
              <a:endCxn id="22" idx="1"/>
            </p:cNvCxnSpPr>
            <p:nvPr/>
          </p:nvCxnSpPr>
          <p:spPr>
            <a:xfrm flipV="1">
              <a:off x="3289184" y="4877559"/>
              <a:ext cx="500331" cy="41560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Connettore a gomito 38">
              <a:extLst>
                <a:ext uri="{FF2B5EF4-FFF2-40B4-BE49-F238E27FC236}">
                  <a16:creationId xmlns:a16="http://schemas.microsoft.com/office/drawing/2014/main" id="{971402E2-5905-7DE2-EB04-60362FB5299E}"/>
                </a:ext>
              </a:extLst>
            </p:cNvPr>
            <p:cNvCxnSpPr>
              <a:cxnSpLocks/>
              <a:stCxn id="8" idx="3"/>
              <a:endCxn id="23" idx="1"/>
            </p:cNvCxnSpPr>
            <p:nvPr/>
          </p:nvCxnSpPr>
          <p:spPr>
            <a:xfrm>
              <a:off x="3289184" y="5293168"/>
              <a:ext cx="500331" cy="34505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Connettore a gomito 41">
              <a:extLst>
                <a:ext uri="{FF2B5EF4-FFF2-40B4-BE49-F238E27FC236}">
                  <a16:creationId xmlns:a16="http://schemas.microsoft.com/office/drawing/2014/main" id="{DC708DB9-529E-E531-DE28-1DADC10CD846}"/>
                </a:ext>
              </a:extLst>
            </p:cNvPr>
            <p:cNvCxnSpPr>
              <a:cxnSpLocks/>
              <a:stCxn id="8" idx="3"/>
              <a:endCxn id="24" idx="1"/>
            </p:cNvCxnSpPr>
            <p:nvPr/>
          </p:nvCxnSpPr>
          <p:spPr>
            <a:xfrm>
              <a:off x="3289184" y="5293168"/>
              <a:ext cx="500330" cy="1106263"/>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Connettore 2 48">
              <a:extLst>
                <a:ext uri="{FF2B5EF4-FFF2-40B4-BE49-F238E27FC236}">
                  <a16:creationId xmlns:a16="http://schemas.microsoft.com/office/drawing/2014/main" id="{3C9EA3B4-A1D7-E3BF-41FA-1D1DA0093989}"/>
                </a:ext>
              </a:extLst>
            </p:cNvPr>
            <p:cNvCxnSpPr>
              <a:stCxn id="21" idx="3"/>
              <a:endCxn id="25" idx="1"/>
            </p:cNvCxnSpPr>
            <p:nvPr/>
          </p:nvCxnSpPr>
          <p:spPr>
            <a:xfrm>
              <a:off x="5359879" y="4116893"/>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6B7119BA-7D00-84B5-9DEA-050EDFE21D8E}"/>
                </a:ext>
              </a:extLst>
            </p:cNvPr>
            <p:cNvCxnSpPr>
              <a:cxnSpLocks/>
              <a:stCxn id="22" idx="3"/>
              <a:endCxn id="26" idx="1"/>
            </p:cNvCxnSpPr>
            <p:nvPr/>
          </p:nvCxnSpPr>
          <p:spPr>
            <a:xfrm>
              <a:off x="5359878" y="4877559"/>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A02B31EA-291C-85DF-F1A2-8B619E57468F}"/>
                </a:ext>
              </a:extLst>
            </p:cNvPr>
            <p:cNvCxnSpPr>
              <a:cxnSpLocks/>
              <a:stCxn id="23" idx="3"/>
              <a:endCxn id="27" idx="1"/>
            </p:cNvCxnSpPr>
            <p:nvPr/>
          </p:nvCxnSpPr>
          <p:spPr>
            <a:xfrm>
              <a:off x="5359878" y="5638225"/>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DDD923A0-52EB-91DF-6F2A-7F003DFAFE63}"/>
                </a:ext>
              </a:extLst>
            </p:cNvPr>
            <p:cNvCxnSpPr>
              <a:cxnSpLocks/>
              <a:stCxn id="24" idx="3"/>
              <a:endCxn id="28" idx="1"/>
            </p:cNvCxnSpPr>
            <p:nvPr/>
          </p:nvCxnSpPr>
          <p:spPr>
            <a:xfrm>
              <a:off x="5359877" y="6399431"/>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0697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2929873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265" t="1242" r="9889"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237487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174577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43</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802" t="-869" r="9352" b="869"/>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1284842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427886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224370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Discussion on correlation</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1138330" y="644182"/>
            <a:ext cx="10833387" cy="444317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result shown in the previous slides are biased by the fact that a lot of the dataset consists of null values: when one of the two masks are empty, dice=0.</a:t>
            </a:r>
          </a:p>
          <a:p>
            <a:pPr>
              <a:lnSpc>
                <a:spcPct val="100000"/>
              </a:lnSpc>
              <a:buSzPct val="95000"/>
            </a:pPr>
            <a:r>
              <a:rPr lang="en-GB" sz="1800" dirty="0"/>
              <a:t>Anyway, results seem to suggest that some uncertainty metrics might be correlated to the dice, as there are R values well over 0.6-0.7.</a:t>
            </a:r>
          </a:p>
          <a:p>
            <a:pPr>
              <a:lnSpc>
                <a:spcPct val="100000"/>
              </a:lnSpc>
              <a:buSzPct val="95000"/>
            </a:pPr>
            <a:endParaRPr lang="en-GB" sz="1800" dirty="0"/>
          </a:p>
          <a:p>
            <a:pPr>
              <a:lnSpc>
                <a:spcPct val="100000"/>
              </a:lnSpc>
              <a:buSzPct val="95000"/>
            </a:pPr>
            <a:r>
              <a:rPr lang="en-GB" sz="1800" dirty="0"/>
              <a:t>Here below, the R values for Monte Carlo Samples (for Class 1 and Class 2) for the multiclass datasets are shown:</a:t>
            </a:r>
            <a:endParaRPr lang="en-GB" dirty="0"/>
          </a:p>
          <a:p>
            <a:pPr>
              <a:lnSpc>
                <a:spcPct val="100000"/>
              </a:lnSpc>
              <a:buSzPct val="95000"/>
            </a:pPr>
            <a:endParaRPr lang="en-GB" sz="1800" dirty="0"/>
          </a:p>
        </p:txBody>
      </p:sp>
      <p:graphicFrame>
        <p:nvGraphicFramePr>
          <p:cNvPr id="10" name="Tabella 9">
            <a:extLst>
              <a:ext uri="{FF2B5EF4-FFF2-40B4-BE49-F238E27FC236}">
                <a16:creationId xmlns:a16="http://schemas.microsoft.com/office/drawing/2014/main" id="{A65A89D6-4123-1CBC-3D7B-38F489C0136E}"/>
              </a:ext>
            </a:extLst>
          </p:cNvPr>
          <p:cNvGraphicFramePr>
            <a:graphicFrameLocks noGrp="1"/>
          </p:cNvGraphicFramePr>
          <p:nvPr>
            <p:extLst>
              <p:ext uri="{D42A27DB-BD31-4B8C-83A1-F6EECF244321}">
                <p14:modId xmlns:p14="http://schemas.microsoft.com/office/powerpoint/2010/main" val="1292991848"/>
              </p:ext>
            </p:extLst>
          </p:nvPr>
        </p:nvGraphicFramePr>
        <p:xfrm>
          <a:off x="1322484" y="2831828"/>
          <a:ext cx="10465077" cy="2438400"/>
        </p:xfrm>
        <a:graphic>
          <a:graphicData uri="http://schemas.openxmlformats.org/drawingml/2006/table">
            <a:tbl>
              <a:tblPr firstRow="1" bandRow="1">
                <a:tableStyleId>{5C22544A-7EE6-4342-B048-85BDC9FD1C3A}</a:tableStyleId>
              </a:tblPr>
              <a:tblGrid>
                <a:gridCol w="1980469">
                  <a:extLst>
                    <a:ext uri="{9D8B030D-6E8A-4147-A177-3AD203B41FA5}">
                      <a16:colId xmlns:a16="http://schemas.microsoft.com/office/drawing/2014/main" val="1978886136"/>
                    </a:ext>
                  </a:extLst>
                </a:gridCol>
                <a:gridCol w="752135">
                  <a:extLst>
                    <a:ext uri="{9D8B030D-6E8A-4147-A177-3AD203B41FA5}">
                      <a16:colId xmlns:a16="http://schemas.microsoft.com/office/drawing/2014/main" val="37549044"/>
                    </a:ext>
                  </a:extLst>
                </a:gridCol>
                <a:gridCol w="844501">
                  <a:extLst>
                    <a:ext uri="{9D8B030D-6E8A-4147-A177-3AD203B41FA5}">
                      <a16:colId xmlns:a16="http://schemas.microsoft.com/office/drawing/2014/main" val="99684123"/>
                    </a:ext>
                  </a:extLst>
                </a:gridCol>
                <a:gridCol w="884086">
                  <a:extLst>
                    <a:ext uri="{9D8B030D-6E8A-4147-A177-3AD203B41FA5}">
                      <a16:colId xmlns:a16="http://schemas.microsoft.com/office/drawing/2014/main" val="3841863471"/>
                    </a:ext>
                  </a:extLst>
                </a:gridCol>
                <a:gridCol w="857698">
                  <a:extLst>
                    <a:ext uri="{9D8B030D-6E8A-4147-A177-3AD203B41FA5}">
                      <a16:colId xmlns:a16="http://schemas.microsoft.com/office/drawing/2014/main" val="963996019"/>
                    </a:ext>
                  </a:extLst>
                </a:gridCol>
                <a:gridCol w="857698">
                  <a:extLst>
                    <a:ext uri="{9D8B030D-6E8A-4147-A177-3AD203B41FA5}">
                      <a16:colId xmlns:a16="http://schemas.microsoft.com/office/drawing/2014/main" val="2304685432"/>
                    </a:ext>
                  </a:extLst>
                </a:gridCol>
                <a:gridCol w="857698">
                  <a:extLst>
                    <a:ext uri="{9D8B030D-6E8A-4147-A177-3AD203B41FA5}">
                      <a16:colId xmlns:a16="http://schemas.microsoft.com/office/drawing/2014/main" val="1355517830"/>
                    </a:ext>
                  </a:extLst>
                </a:gridCol>
                <a:gridCol w="857698">
                  <a:extLst>
                    <a:ext uri="{9D8B030D-6E8A-4147-A177-3AD203B41FA5}">
                      <a16:colId xmlns:a16="http://schemas.microsoft.com/office/drawing/2014/main" val="4030335093"/>
                    </a:ext>
                  </a:extLst>
                </a:gridCol>
                <a:gridCol w="857698">
                  <a:extLst>
                    <a:ext uri="{9D8B030D-6E8A-4147-A177-3AD203B41FA5}">
                      <a16:colId xmlns:a16="http://schemas.microsoft.com/office/drawing/2014/main" val="1206900140"/>
                    </a:ext>
                  </a:extLst>
                </a:gridCol>
                <a:gridCol w="857698">
                  <a:extLst>
                    <a:ext uri="{9D8B030D-6E8A-4147-A177-3AD203B41FA5}">
                      <a16:colId xmlns:a16="http://schemas.microsoft.com/office/drawing/2014/main" val="1721380523"/>
                    </a:ext>
                  </a:extLst>
                </a:gridCol>
                <a:gridCol w="857698">
                  <a:extLst>
                    <a:ext uri="{9D8B030D-6E8A-4147-A177-3AD203B41FA5}">
                      <a16:colId xmlns:a16="http://schemas.microsoft.com/office/drawing/2014/main" val="2244620919"/>
                    </a:ext>
                  </a:extLst>
                </a:gridCol>
              </a:tblGrid>
              <a:tr h="293727">
                <a:tc>
                  <a:txBody>
                    <a:bodyPr/>
                    <a:lstStyle/>
                    <a:p>
                      <a:r>
                        <a:rPr lang="en-US" sz="1400" dirty="0"/>
                        <a:t>Dataset</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InterDce</a:t>
                      </a:r>
                      <a:r>
                        <a:rPr lang="en-US" sz="1100" dirty="0"/>
                        <a:t> Std</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extLst>
                  <a:ext uri="{0D108BD9-81ED-4DB2-BD59-A6C34878D82A}">
                    <a16:rowId xmlns:a16="http://schemas.microsoft.com/office/drawing/2014/main" val="4010750558"/>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Liver Steatosis (Test set)</a:t>
                      </a:r>
                    </a:p>
                  </a:txBody>
                  <a:tcPr/>
                </a:tc>
                <a:tc>
                  <a:txBody>
                    <a:bodyPr/>
                    <a:lstStyle/>
                    <a:p>
                      <a:r>
                        <a:rPr lang="en-US" sz="1600" dirty="0"/>
                        <a:t>0,389</a:t>
                      </a:r>
                    </a:p>
                  </a:txBody>
                  <a:tcPr/>
                </a:tc>
                <a:tc>
                  <a:txBody>
                    <a:bodyPr/>
                    <a:lstStyle/>
                    <a:p>
                      <a:r>
                        <a:rPr lang="en-US" sz="1600" dirty="0"/>
                        <a:t>0,370</a:t>
                      </a:r>
                    </a:p>
                  </a:txBody>
                  <a:tcPr/>
                </a:tc>
                <a:tc>
                  <a:txBody>
                    <a:bodyPr/>
                    <a:lstStyle/>
                    <a:p>
                      <a:r>
                        <a:rPr lang="en-US" sz="1600" dirty="0"/>
                        <a:t>0,239</a:t>
                      </a:r>
                    </a:p>
                  </a:txBody>
                  <a:tcPr/>
                </a:tc>
                <a:tc>
                  <a:txBody>
                    <a:bodyPr/>
                    <a:lstStyle/>
                    <a:p>
                      <a:r>
                        <a:rPr lang="en-US" sz="1600" dirty="0"/>
                        <a:t>0,394</a:t>
                      </a:r>
                    </a:p>
                  </a:txBody>
                  <a:tcPr/>
                </a:tc>
                <a:tc>
                  <a:txBody>
                    <a:bodyPr/>
                    <a:lstStyle/>
                    <a:p>
                      <a:r>
                        <a:rPr lang="en-US" sz="1600" dirty="0"/>
                        <a:t>-0,405</a:t>
                      </a:r>
                    </a:p>
                  </a:txBody>
                  <a:tcPr/>
                </a:tc>
                <a:tc>
                  <a:txBody>
                    <a:bodyPr/>
                    <a:lstStyle/>
                    <a:p>
                      <a:r>
                        <a:rPr lang="en-US" sz="1600" dirty="0"/>
                        <a:t>0,507</a:t>
                      </a:r>
                    </a:p>
                  </a:txBody>
                  <a:tcPr/>
                </a:tc>
                <a:tc>
                  <a:txBody>
                    <a:bodyPr/>
                    <a:lstStyle/>
                    <a:p>
                      <a:r>
                        <a:rPr lang="en-US" sz="1600" dirty="0"/>
                        <a:t>0,512</a:t>
                      </a:r>
                    </a:p>
                  </a:txBody>
                  <a:tcPr/>
                </a:tc>
                <a:tc>
                  <a:txBody>
                    <a:bodyPr/>
                    <a:lstStyle/>
                    <a:p>
                      <a:r>
                        <a:rPr lang="en-US" sz="1600" dirty="0"/>
                        <a:t>0,494</a:t>
                      </a:r>
                    </a:p>
                  </a:txBody>
                  <a:tcPr/>
                </a:tc>
                <a:tc>
                  <a:txBody>
                    <a:bodyPr/>
                    <a:lstStyle/>
                    <a:p>
                      <a:r>
                        <a:rPr lang="en-US" sz="1600" dirty="0"/>
                        <a:t>0,417</a:t>
                      </a:r>
                    </a:p>
                  </a:txBody>
                  <a:tcPr/>
                </a:tc>
                <a:tc>
                  <a:txBody>
                    <a:bodyPr/>
                    <a:lstStyle/>
                    <a:p>
                      <a:r>
                        <a:rPr lang="en-US" sz="1600" dirty="0"/>
                        <a:t>-0,402</a:t>
                      </a:r>
                    </a:p>
                  </a:txBody>
                  <a:tcPr/>
                </a:tc>
                <a:extLst>
                  <a:ext uri="{0D108BD9-81ED-4DB2-BD59-A6C34878D82A}">
                    <a16:rowId xmlns:a16="http://schemas.microsoft.com/office/drawing/2014/main" val="143267432"/>
                  </a:ext>
                </a:extLst>
              </a:tr>
              <a:tr h="293727">
                <a:tc>
                  <a:txBody>
                    <a:bodyPr/>
                    <a:lstStyle/>
                    <a:p>
                      <a:r>
                        <a:rPr lang="en-US" sz="1400" b="1" dirty="0"/>
                        <a:t>Liver Steatosis (Val set)</a:t>
                      </a:r>
                    </a:p>
                  </a:txBody>
                  <a:tcPr/>
                </a:tc>
                <a:tc>
                  <a:txBody>
                    <a:bodyPr/>
                    <a:lstStyle/>
                    <a:p>
                      <a:r>
                        <a:rPr lang="en-US" sz="1600" dirty="0"/>
                        <a:t>0,500</a:t>
                      </a:r>
                    </a:p>
                  </a:txBody>
                  <a:tcPr/>
                </a:tc>
                <a:tc>
                  <a:txBody>
                    <a:bodyPr/>
                    <a:lstStyle/>
                    <a:p>
                      <a:r>
                        <a:rPr lang="en-US" sz="1600" dirty="0"/>
                        <a:t>0,496</a:t>
                      </a:r>
                    </a:p>
                  </a:txBody>
                  <a:tcPr/>
                </a:tc>
                <a:tc>
                  <a:txBody>
                    <a:bodyPr/>
                    <a:lstStyle/>
                    <a:p>
                      <a:r>
                        <a:rPr lang="en-US" sz="1600" dirty="0"/>
                        <a:t>0,431</a:t>
                      </a:r>
                    </a:p>
                  </a:txBody>
                  <a:tcPr/>
                </a:tc>
                <a:tc>
                  <a:txBody>
                    <a:bodyPr/>
                    <a:lstStyle/>
                    <a:p>
                      <a:r>
                        <a:rPr lang="en-US" sz="1600" kern="1200" dirty="0">
                          <a:solidFill>
                            <a:schemeClr val="dk1"/>
                          </a:solidFill>
                          <a:latin typeface="+mn-lt"/>
                          <a:ea typeface="+mn-ea"/>
                          <a:cs typeface="+mn-cs"/>
                        </a:rPr>
                        <a:t>0,932</a:t>
                      </a:r>
                    </a:p>
                  </a:txBody>
                  <a:tcPr>
                    <a:solidFill>
                      <a:srgbClr val="92D050"/>
                    </a:solidFill>
                  </a:tcPr>
                </a:tc>
                <a:tc>
                  <a:txBody>
                    <a:bodyPr/>
                    <a:lstStyle/>
                    <a:p>
                      <a:r>
                        <a:rPr lang="en-US" sz="1600" dirty="0"/>
                        <a:t>0,567</a:t>
                      </a:r>
                    </a:p>
                  </a:txBody>
                  <a:tcPr/>
                </a:tc>
                <a:tc>
                  <a:txBody>
                    <a:bodyPr/>
                    <a:lstStyle/>
                    <a:p>
                      <a:r>
                        <a:rPr lang="en-US" sz="1600" dirty="0"/>
                        <a:t>0,570</a:t>
                      </a:r>
                    </a:p>
                  </a:txBody>
                  <a:tcPr/>
                </a:tc>
                <a:tc>
                  <a:txBody>
                    <a:bodyPr/>
                    <a:lstStyle/>
                    <a:p>
                      <a:r>
                        <a:rPr lang="en-US" sz="1600" dirty="0"/>
                        <a:t>0,589</a:t>
                      </a:r>
                    </a:p>
                  </a:txBody>
                  <a:tcPr/>
                </a:tc>
                <a:tc>
                  <a:txBody>
                    <a:bodyPr/>
                    <a:lstStyle/>
                    <a:p>
                      <a:r>
                        <a:rPr lang="en-US" sz="1600" dirty="0"/>
                        <a:t>0,610</a:t>
                      </a:r>
                    </a:p>
                  </a:txBody>
                  <a:tcPr/>
                </a:tc>
                <a:tc>
                  <a:txBody>
                    <a:bodyPr/>
                    <a:lstStyle/>
                    <a:p>
                      <a:pPr marL="0" algn="l" defTabSz="914400" rtl="0" eaLnBrk="1" latinLnBrk="0" hangingPunct="1"/>
                      <a:r>
                        <a:rPr lang="en-US" sz="1600" kern="1200" dirty="0">
                          <a:solidFill>
                            <a:schemeClr val="dk1"/>
                          </a:solidFill>
                          <a:latin typeface="+mn-lt"/>
                          <a:ea typeface="+mn-ea"/>
                          <a:cs typeface="+mn-cs"/>
                        </a:rPr>
                        <a:t>0,949</a:t>
                      </a:r>
                    </a:p>
                  </a:txBody>
                  <a:tcPr>
                    <a:solidFill>
                      <a:srgbClr val="92D050"/>
                    </a:solidFill>
                  </a:tcPr>
                </a:tc>
                <a:tc>
                  <a:txBody>
                    <a:bodyPr/>
                    <a:lstStyle/>
                    <a:p>
                      <a:r>
                        <a:rPr lang="en-US" sz="1600" dirty="0"/>
                        <a:t>0,366</a:t>
                      </a:r>
                    </a:p>
                  </a:txBody>
                  <a:tcPr/>
                </a:tc>
                <a:extLst>
                  <a:ext uri="{0D108BD9-81ED-4DB2-BD59-A6C34878D82A}">
                    <a16:rowId xmlns:a16="http://schemas.microsoft.com/office/drawing/2014/main" val="2699190144"/>
                  </a:ext>
                </a:extLst>
              </a:tr>
              <a:tr h="293727">
                <a:tc>
                  <a:txBody>
                    <a:bodyPr/>
                    <a:lstStyle/>
                    <a:p>
                      <a:r>
                        <a:rPr lang="en-US" sz="1400" b="1" dirty="0"/>
                        <a:t>Renal Glomeruli (Test set)</a:t>
                      </a:r>
                    </a:p>
                  </a:txBody>
                  <a:tcPr/>
                </a:tc>
                <a:tc>
                  <a:txBody>
                    <a:bodyPr/>
                    <a:lstStyle/>
                    <a:p>
                      <a:r>
                        <a:rPr lang="en-US" sz="1600" dirty="0"/>
                        <a:t>0,717</a:t>
                      </a:r>
                    </a:p>
                  </a:txBody>
                  <a:tcPr>
                    <a:solidFill>
                      <a:schemeClr val="accent6">
                        <a:lumMod val="40000"/>
                        <a:lumOff val="60000"/>
                      </a:schemeClr>
                    </a:solidFill>
                  </a:tcPr>
                </a:tc>
                <a:tc>
                  <a:txBody>
                    <a:bodyPr/>
                    <a:lstStyle/>
                    <a:p>
                      <a:r>
                        <a:rPr lang="en-US" sz="1600" dirty="0"/>
                        <a:t>0,709</a:t>
                      </a:r>
                    </a:p>
                  </a:txBody>
                  <a:tcPr>
                    <a:solidFill>
                      <a:schemeClr val="accent6">
                        <a:lumMod val="40000"/>
                        <a:lumOff val="60000"/>
                      </a:schemeClr>
                    </a:solidFill>
                  </a:tcPr>
                </a:tc>
                <a:tc>
                  <a:txBody>
                    <a:bodyPr/>
                    <a:lstStyle/>
                    <a:p>
                      <a:r>
                        <a:rPr lang="en-US" sz="1600" dirty="0"/>
                        <a:t>0,376</a:t>
                      </a:r>
                    </a:p>
                  </a:txBody>
                  <a:tcPr/>
                </a:tc>
                <a:tc>
                  <a:txBody>
                    <a:bodyPr/>
                    <a:lstStyle/>
                    <a:p>
                      <a:r>
                        <a:rPr lang="en-US" sz="1600" dirty="0"/>
                        <a:t>0,980</a:t>
                      </a:r>
                    </a:p>
                  </a:txBody>
                  <a:tcPr>
                    <a:solidFill>
                      <a:srgbClr val="92D050"/>
                    </a:solidFill>
                  </a:tcPr>
                </a:tc>
                <a:tc>
                  <a:txBody>
                    <a:bodyPr/>
                    <a:lstStyle/>
                    <a:p>
                      <a:r>
                        <a:rPr lang="en-US" sz="1600" dirty="0"/>
                        <a:t>0,101</a:t>
                      </a:r>
                    </a:p>
                  </a:txBody>
                  <a:tcPr/>
                </a:tc>
                <a:tc>
                  <a:txBody>
                    <a:bodyPr/>
                    <a:lstStyle/>
                    <a:p>
                      <a:r>
                        <a:rPr lang="en-US" sz="1600" dirty="0"/>
                        <a:t>0,831</a:t>
                      </a:r>
                    </a:p>
                  </a:txBody>
                  <a:tcPr>
                    <a:solidFill>
                      <a:srgbClr val="92D050"/>
                    </a:solidFill>
                  </a:tcPr>
                </a:tc>
                <a:tc>
                  <a:txBody>
                    <a:bodyPr/>
                    <a:lstStyle/>
                    <a:p>
                      <a:r>
                        <a:rPr lang="en-US" sz="1600" dirty="0"/>
                        <a:t>0,732</a:t>
                      </a:r>
                    </a:p>
                  </a:txBody>
                  <a:tcPr>
                    <a:solidFill>
                      <a:schemeClr val="accent6">
                        <a:lumMod val="40000"/>
                        <a:lumOff val="60000"/>
                      </a:schemeClr>
                    </a:solidFill>
                  </a:tcPr>
                </a:tc>
                <a:tc>
                  <a:txBody>
                    <a:bodyPr/>
                    <a:lstStyle/>
                    <a:p>
                      <a:r>
                        <a:rPr lang="en-US" sz="1600" dirty="0"/>
                        <a:t>0,192</a:t>
                      </a:r>
                    </a:p>
                  </a:txBody>
                  <a:tcPr/>
                </a:tc>
                <a:tc>
                  <a:txBody>
                    <a:bodyPr/>
                    <a:lstStyle/>
                    <a:p>
                      <a:r>
                        <a:rPr lang="en-US" sz="1600" dirty="0"/>
                        <a:t>0,999</a:t>
                      </a:r>
                    </a:p>
                  </a:txBody>
                  <a:tcPr>
                    <a:solidFill>
                      <a:srgbClr val="92D050"/>
                    </a:solidFill>
                  </a:tcPr>
                </a:tc>
                <a:tc>
                  <a:txBody>
                    <a:bodyPr/>
                    <a:lstStyle/>
                    <a:p>
                      <a:r>
                        <a:rPr lang="en-US" sz="1600" dirty="0"/>
                        <a:t>0,856</a:t>
                      </a:r>
                    </a:p>
                  </a:txBody>
                  <a:tcPr>
                    <a:solidFill>
                      <a:srgbClr val="92D050"/>
                    </a:solidFill>
                  </a:tcPr>
                </a:tc>
                <a:extLst>
                  <a:ext uri="{0D108BD9-81ED-4DB2-BD59-A6C34878D82A}">
                    <a16:rowId xmlns:a16="http://schemas.microsoft.com/office/drawing/2014/main" val="3622470851"/>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Glomeruli (Val set)</a:t>
                      </a:r>
                    </a:p>
                  </a:txBody>
                  <a:tcPr/>
                </a:tc>
                <a:tc>
                  <a:txBody>
                    <a:bodyPr/>
                    <a:lstStyle/>
                    <a:p>
                      <a:r>
                        <a:rPr lang="en-US" sz="1600" dirty="0"/>
                        <a:t>0,745</a:t>
                      </a:r>
                    </a:p>
                  </a:txBody>
                  <a:tcPr>
                    <a:solidFill>
                      <a:schemeClr val="accent6">
                        <a:lumMod val="40000"/>
                        <a:lumOff val="60000"/>
                      </a:schemeClr>
                    </a:solidFill>
                  </a:tcPr>
                </a:tc>
                <a:tc>
                  <a:txBody>
                    <a:bodyPr/>
                    <a:lstStyle/>
                    <a:p>
                      <a:r>
                        <a:rPr lang="en-US" sz="1600" dirty="0"/>
                        <a:t>0,726</a:t>
                      </a:r>
                    </a:p>
                  </a:txBody>
                  <a:tcPr>
                    <a:solidFill>
                      <a:schemeClr val="accent6">
                        <a:lumMod val="40000"/>
                        <a:lumOff val="60000"/>
                      </a:schemeClr>
                    </a:solidFill>
                  </a:tcPr>
                </a:tc>
                <a:tc>
                  <a:txBody>
                    <a:bodyPr/>
                    <a:lstStyle/>
                    <a:p>
                      <a:r>
                        <a:rPr lang="en-US" sz="1600" dirty="0"/>
                        <a:t>0,707</a:t>
                      </a:r>
                    </a:p>
                  </a:txBody>
                  <a:tcPr>
                    <a:solidFill>
                      <a:schemeClr val="accent6">
                        <a:lumMod val="40000"/>
                        <a:lumOff val="60000"/>
                      </a:schemeClr>
                    </a:solidFill>
                  </a:tcPr>
                </a:tc>
                <a:tc>
                  <a:txBody>
                    <a:bodyPr/>
                    <a:lstStyle/>
                    <a:p>
                      <a:r>
                        <a:rPr lang="en-US" sz="1600" dirty="0"/>
                        <a:t>0,999</a:t>
                      </a:r>
                    </a:p>
                  </a:txBody>
                  <a:tcPr>
                    <a:solidFill>
                      <a:srgbClr val="92D050"/>
                    </a:solidFill>
                  </a:tcPr>
                </a:tc>
                <a:tc>
                  <a:txBody>
                    <a:bodyPr/>
                    <a:lstStyle/>
                    <a:p>
                      <a:r>
                        <a:rPr lang="en-US" sz="1600" dirty="0"/>
                        <a:t>0,651</a:t>
                      </a:r>
                    </a:p>
                  </a:txBody>
                  <a:tcPr/>
                </a:tc>
                <a:tc>
                  <a:txBody>
                    <a:bodyPr/>
                    <a:lstStyle/>
                    <a:p>
                      <a:r>
                        <a:rPr lang="en-US" sz="1600" dirty="0"/>
                        <a:t>0,845</a:t>
                      </a:r>
                    </a:p>
                  </a:txBody>
                  <a:tcPr>
                    <a:solidFill>
                      <a:srgbClr val="92D050"/>
                    </a:solidFill>
                  </a:tcPr>
                </a:tc>
                <a:tc>
                  <a:txBody>
                    <a:bodyPr/>
                    <a:lstStyle/>
                    <a:p>
                      <a:r>
                        <a:rPr lang="en-US" sz="1600" dirty="0"/>
                        <a:t>0,757</a:t>
                      </a:r>
                    </a:p>
                  </a:txBody>
                  <a:tcPr>
                    <a:solidFill>
                      <a:schemeClr val="accent6">
                        <a:lumMod val="40000"/>
                        <a:lumOff val="60000"/>
                      </a:schemeClr>
                    </a:solidFill>
                  </a:tcPr>
                </a:tc>
                <a:tc>
                  <a:txBody>
                    <a:bodyPr/>
                    <a:lstStyle/>
                    <a:p>
                      <a:r>
                        <a:rPr lang="en-US" sz="1600" dirty="0"/>
                        <a:t>0,500</a:t>
                      </a:r>
                    </a:p>
                  </a:txBody>
                  <a:tcPr/>
                </a:tc>
                <a:tc>
                  <a:txBody>
                    <a:bodyPr/>
                    <a:lstStyle/>
                    <a:p>
                      <a:r>
                        <a:rPr lang="en-US" sz="1600" dirty="0"/>
                        <a:t>0,999</a:t>
                      </a:r>
                    </a:p>
                  </a:txBody>
                  <a:tcPr>
                    <a:solidFill>
                      <a:srgbClr val="92D050"/>
                    </a:solidFill>
                  </a:tcPr>
                </a:tc>
                <a:tc>
                  <a:txBody>
                    <a:bodyPr/>
                    <a:lstStyle/>
                    <a:p>
                      <a:r>
                        <a:rPr lang="en-US" sz="1600" dirty="0"/>
                        <a:t>0,810</a:t>
                      </a:r>
                    </a:p>
                  </a:txBody>
                  <a:tcPr>
                    <a:solidFill>
                      <a:srgbClr val="92D050"/>
                    </a:solidFill>
                  </a:tcPr>
                </a:tc>
                <a:extLst>
                  <a:ext uri="{0D108BD9-81ED-4DB2-BD59-A6C34878D82A}">
                    <a16:rowId xmlns:a16="http://schemas.microsoft.com/office/drawing/2014/main" val="3342782065"/>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a:t>
                      </a:r>
                      <a:r>
                        <a:rPr lang="en-US" sz="1400" b="1" dirty="0" err="1"/>
                        <a:t>Tubuli</a:t>
                      </a:r>
                      <a:r>
                        <a:rPr lang="en-US" sz="1400" b="1" dirty="0"/>
                        <a:t> (Test set)</a:t>
                      </a:r>
                    </a:p>
                  </a:txBody>
                  <a:tcPr/>
                </a:tc>
                <a:tc>
                  <a:txBody>
                    <a:bodyPr/>
                    <a:lstStyle/>
                    <a:p>
                      <a:r>
                        <a:rPr lang="en-US" sz="1600" dirty="0"/>
                        <a:t>0,120</a:t>
                      </a:r>
                    </a:p>
                  </a:txBody>
                  <a:tcPr/>
                </a:tc>
                <a:tc>
                  <a:txBody>
                    <a:bodyPr/>
                    <a:lstStyle/>
                    <a:p>
                      <a:r>
                        <a:rPr lang="en-US" sz="1600" dirty="0"/>
                        <a:t>0,110</a:t>
                      </a:r>
                    </a:p>
                  </a:txBody>
                  <a:tcPr/>
                </a:tc>
                <a:tc>
                  <a:txBody>
                    <a:bodyPr/>
                    <a:lstStyle/>
                    <a:p>
                      <a:r>
                        <a:rPr lang="en-US" sz="1600" dirty="0"/>
                        <a:t>-0,188</a:t>
                      </a:r>
                    </a:p>
                  </a:txBody>
                  <a:tcPr/>
                </a:tc>
                <a:tc>
                  <a:txBody>
                    <a:bodyPr/>
                    <a:lstStyle/>
                    <a:p>
                      <a:r>
                        <a:rPr lang="en-US" sz="1600" dirty="0"/>
                        <a:t>0,288</a:t>
                      </a:r>
                    </a:p>
                  </a:txBody>
                  <a:tcPr/>
                </a:tc>
                <a:tc>
                  <a:txBody>
                    <a:bodyPr/>
                    <a:lstStyle/>
                    <a:p>
                      <a:r>
                        <a:rPr lang="en-US" sz="1600" dirty="0"/>
                        <a:t>-0,222</a:t>
                      </a:r>
                    </a:p>
                  </a:txBody>
                  <a:tcPr/>
                </a:tc>
                <a:tc>
                  <a:txBody>
                    <a:bodyPr/>
                    <a:lstStyle/>
                    <a:p>
                      <a:r>
                        <a:rPr lang="en-US" sz="1600" dirty="0"/>
                        <a:t>-0,290</a:t>
                      </a:r>
                    </a:p>
                  </a:txBody>
                  <a:tcPr/>
                </a:tc>
                <a:tc>
                  <a:txBody>
                    <a:bodyPr/>
                    <a:lstStyle/>
                    <a:p>
                      <a:r>
                        <a:rPr lang="en-US" sz="1600" dirty="0"/>
                        <a:t>-0,473</a:t>
                      </a:r>
                    </a:p>
                  </a:txBody>
                  <a:tcPr/>
                </a:tc>
                <a:tc>
                  <a:txBody>
                    <a:bodyPr/>
                    <a:lstStyle/>
                    <a:p>
                      <a:r>
                        <a:rPr lang="en-US" sz="1600" dirty="0"/>
                        <a:t>-0,338</a:t>
                      </a:r>
                    </a:p>
                  </a:txBody>
                  <a:tcPr/>
                </a:tc>
                <a:tc>
                  <a:txBody>
                    <a:bodyPr/>
                    <a:lstStyle/>
                    <a:p>
                      <a:r>
                        <a:rPr lang="en-US" sz="1600" dirty="0"/>
                        <a:t>0,639</a:t>
                      </a:r>
                    </a:p>
                  </a:txBody>
                  <a:tcPr/>
                </a:tc>
                <a:tc>
                  <a:txBody>
                    <a:bodyPr/>
                    <a:lstStyle/>
                    <a:p>
                      <a:r>
                        <a:rPr lang="en-US" sz="1600" dirty="0"/>
                        <a:t>-0,296</a:t>
                      </a:r>
                    </a:p>
                  </a:txBody>
                  <a:tcPr/>
                </a:tc>
                <a:extLst>
                  <a:ext uri="{0D108BD9-81ED-4DB2-BD59-A6C34878D82A}">
                    <a16:rowId xmlns:a16="http://schemas.microsoft.com/office/drawing/2014/main" val="2465046351"/>
                  </a:ext>
                </a:extLst>
              </a:tr>
              <a:tr h="293727">
                <a:tc>
                  <a:txBody>
                    <a:bodyPr/>
                    <a:lstStyle/>
                    <a:p>
                      <a:r>
                        <a:rPr lang="en-US" sz="1400" b="1" dirty="0"/>
                        <a:t>Renal </a:t>
                      </a:r>
                      <a:r>
                        <a:rPr lang="en-US" sz="1400" b="1" dirty="0" err="1"/>
                        <a:t>Tubuli</a:t>
                      </a:r>
                      <a:r>
                        <a:rPr lang="en-US" sz="1400" b="1" dirty="0"/>
                        <a:t> (Val set)</a:t>
                      </a:r>
                    </a:p>
                  </a:txBody>
                  <a:tcPr/>
                </a:tc>
                <a:tc>
                  <a:txBody>
                    <a:bodyPr/>
                    <a:lstStyle/>
                    <a:p>
                      <a:r>
                        <a:rPr lang="en-US" sz="1600" dirty="0"/>
                        <a:t>-0,050</a:t>
                      </a:r>
                    </a:p>
                  </a:txBody>
                  <a:tcPr/>
                </a:tc>
                <a:tc>
                  <a:txBody>
                    <a:bodyPr/>
                    <a:lstStyle/>
                    <a:p>
                      <a:r>
                        <a:rPr lang="en-US" sz="1600" dirty="0"/>
                        <a:t>-0,118</a:t>
                      </a:r>
                    </a:p>
                  </a:txBody>
                  <a:tcPr/>
                </a:tc>
                <a:tc>
                  <a:txBody>
                    <a:bodyPr/>
                    <a:lstStyle/>
                    <a:p>
                      <a:r>
                        <a:rPr lang="en-US" sz="1600" dirty="0"/>
                        <a:t>-0,157</a:t>
                      </a:r>
                    </a:p>
                  </a:txBody>
                  <a:tcPr/>
                </a:tc>
                <a:tc>
                  <a:txBody>
                    <a:bodyPr/>
                    <a:lstStyle/>
                    <a:p>
                      <a:r>
                        <a:rPr lang="en-US" sz="1600" dirty="0"/>
                        <a:t>0,472</a:t>
                      </a:r>
                    </a:p>
                  </a:txBody>
                  <a:tcPr/>
                </a:tc>
                <a:tc>
                  <a:txBody>
                    <a:bodyPr/>
                    <a:lstStyle/>
                    <a:p>
                      <a:r>
                        <a:rPr lang="en-US" sz="1600" dirty="0"/>
                        <a:t>-0,340</a:t>
                      </a:r>
                    </a:p>
                  </a:txBody>
                  <a:tcPr/>
                </a:tc>
                <a:tc>
                  <a:txBody>
                    <a:bodyPr/>
                    <a:lstStyle/>
                    <a:p>
                      <a:r>
                        <a:rPr lang="en-US" sz="1600" dirty="0"/>
                        <a:t>-0,129</a:t>
                      </a:r>
                    </a:p>
                  </a:txBody>
                  <a:tcPr/>
                </a:tc>
                <a:tc>
                  <a:txBody>
                    <a:bodyPr/>
                    <a:lstStyle/>
                    <a:p>
                      <a:r>
                        <a:rPr lang="en-US" sz="1600" dirty="0"/>
                        <a:t>-0,317</a:t>
                      </a:r>
                    </a:p>
                  </a:txBody>
                  <a:tcPr/>
                </a:tc>
                <a:tc>
                  <a:txBody>
                    <a:bodyPr/>
                    <a:lstStyle/>
                    <a:p>
                      <a:r>
                        <a:rPr lang="en-US" sz="1600" dirty="0"/>
                        <a:t>-0,317</a:t>
                      </a:r>
                    </a:p>
                  </a:txBody>
                  <a:tcPr/>
                </a:tc>
                <a:tc>
                  <a:txBody>
                    <a:bodyPr/>
                    <a:lstStyle/>
                    <a:p>
                      <a:r>
                        <a:rPr lang="en-US" sz="1600" dirty="0"/>
                        <a:t>0,520</a:t>
                      </a:r>
                    </a:p>
                  </a:txBody>
                  <a:tcPr/>
                </a:tc>
                <a:tc>
                  <a:txBody>
                    <a:bodyPr/>
                    <a:lstStyle/>
                    <a:p>
                      <a:r>
                        <a:rPr lang="en-US" sz="1600" dirty="0"/>
                        <a:t>-0,585</a:t>
                      </a:r>
                    </a:p>
                  </a:txBody>
                  <a:tcPr/>
                </a:tc>
                <a:extLst>
                  <a:ext uri="{0D108BD9-81ED-4DB2-BD59-A6C34878D82A}">
                    <a16:rowId xmlns:a16="http://schemas.microsoft.com/office/drawing/2014/main" val="4215910558"/>
                  </a:ext>
                </a:extLst>
              </a:tr>
            </a:tbl>
          </a:graphicData>
        </a:graphic>
      </p:graphicFrame>
      <p:sp>
        <p:nvSpPr>
          <p:cNvPr id="13" name="Rettangolo 12">
            <a:extLst>
              <a:ext uri="{FF2B5EF4-FFF2-40B4-BE49-F238E27FC236}">
                <a16:creationId xmlns:a16="http://schemas.microsoft.com/office/drawing/2014/main" id="{963E46B2-396D-B37C-FA33-D21D00F3396C}"/>
              </a:ext>
            </a:extLst>
          </p:cNvPr>
          <p:cNvSpPr/>
          <p:nvPr/>
        </p:nvSpPr>
        <p:spPr>
          <a:xfrm>
            <a:off x="3321170" y="2484401"/>
            <a:ext cx="4143258"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Class 1</a:t>
            </a:r>
            <a:endParaRPr lang="en-US" dirty="0"/>
          </a:p>
        </p:txBody>
      </p:sp>
      <p:sp>
        <p:nvSpPr>
          <p:cNvPr id="14" name="Rettangolo 13">
            <a:extLst>
              <a:ext uri="{FF2B5EF4-FFF2-40B4-BE49-F238E27FC236}">
                <a16:creationId xmlns:a16="http://schemas.microsoft.com/office/drawing/2014/main" id="{A5A84C16-5460-3B2B-8169-42151CDC223D}"/>
              </a:ext>
            </a:extLst>
          </p:cNvPr>
          <p:cNvSpPr/>
          <p:nvPr/>
        </p:nvSpPr>
        <p:spPr>
          <a:xfrm>
            <a:off x="7530863" y="2485586"/>
            <a:ext cx="4222194"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2</a:t>
            </a:r>
          </a:p>
        </p:txBody>
      </p:sp>
    </p:spTree>
    <p:extLst>
      <p:ext uri="{BB962C8B-B14F-4D97-AF65-F5344CB8AC3E}">
        <p14:creationId xmlns:p14="http://schemas.microsoft.com/office/powerpoint/2010/main" val="76252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Discussion on correlation</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1138330" y="644182"/>
            <a:ext cx="10833387" cy="444317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result shown in the previous slides are biased by the fact that a lot of the dataset consists of null values: when one of the two masks are empty, dice=0.</a:t>
            </a:r>
          </a:p>
          <a:p>
            <a:pPr>
              <a:lnSpc>
                <a:spcPct val="100000"/>
              </a:lnSpc>
              <a:buSzPct val="95000"/>
            </a:pPr>
            <a:r>
              <a:rPr lang="en-GB" sz="1800" dirty="0"/>
              <a:t>Anyway, results seem to suggest that some uncertainty metrics might be correlated to the dice, as there are R values well over 0.6-0.7.</a:t>
            </a:r>
          </a:p>
          <a:p>
            <a:pPr>
              <a:lnSpc>
                <a:spcPct val="100000"/>
              </a:lnSpc>
              <a:buSzPct val="95000"/>
            </a:pPr>
            <a:endParaRPr lang="en-GB" sz="1800" dirty="0"/>
          </a:p>
          <a:p>
            <a:pPr>
              <a:lnSpc>
                <a:spcPct val="100000"/>
              </a:lnSpc>
              <a:buSzPct val="95000"/>
            </a:pPr>
            <a:r>
              <a:rPr lang="en-GB" sz="1800" dirty="0"/>
              <a:t>Here below, the R values for Perturbation Images (for Class 1 and Class 2) for the multiclass datasets are shown:</a:t>
            </a:r>
            <a:endParaRPr lang="en-GB" dirty="0"/>
          </a:p>
          <a:p>
            <a:pPr>
              <a:lnSpc>
                <a:spcPct val="100000"/>
              </a:lnSpc>
              <a:buSzPct val="95000"/>
            </a:pPr>
            <a:endParaRPr lang="en-GB" sz="1800" dirty="0"/>
          </a:p>
        </p:txBody>
      </p:sp>
      <p:graphicFrame>
        <p:nvGraphicFramePr>
          <p:cNvPr id="10" name="Tabella 9">
            <a:extLst>
              <a:ext uri="{FF2B5EF4-FFF2-40B4-BE49-F238E27FC236}">
                <a16:creationId xmlns:a16="http://schemas.microsoft.com/office/drawing/2014/main" id="{A65A89D6-4123-1CBC-3D7B-38F489C0136E}"/>
              </a:ext>
            </a:extLst>
          </p:cNvPr>
          <p:cNvGraphicFramePr>
            <a:graphicFrameLocks noGrp="1"/>
          </p:cNvGraphicFramePr>
          <p:nvPr>
            <p:extLst>
              <p:ext uri="{D42A27DB-BD31-4B8C-83A1-F6EECF244321}">
                <p14:modId xmlns:p14="http://schemas.microsoft.com/office/powerpoint/2010/main" val="3178621945"/>
              </p:ext>
            </p:extLst>
          </p:nvPr>
        </p:nvGraphicFramePr>
        <p:xfrm>
          <a:off x="1322484" y="2831828"/>
          <a:ext cx="10465077" cy="2438400"/>
        </p:xfrm>
        <a:graphic>
          <a:graphicData uri="http://schemas.openxmlformats.org/drawingml/2006/table">
            <a:tbl>
              <a:tblPr firstRow="1" bandRow="1">
                <a:tableStyleId>{5C22544A-7EE6-4342-B048-85BDC9FD1C3A}</a:tableStyleId>
              </a:tblPr>
              <a:tblGrid>
                <a:gridCol w="1980469">
                  <a:extLst>
                    <a:ext uri="{9D8B030D-6E8A-4147-A177-3AD203B41FA5}">
                      <a16:colId xmlns:a16="http://schemas.microsoft.com/office/drawing/2014/main" val="1978886136"/>
                    </a:ext>
                  </a:extLst>
                </a:gridCol>
                <a:gridCol w="752135">
                  <a:extLst>
                    <a:ext uri="{9D8B030D-6E8A-4147-A177-3AD203B41FA5}">
                      <a16:colId xmlns:a16="http://schemas.microsoft.com/office/drawing/2014/main" val="37549044"/>
                    </a:ext>
                  </a:extLst>
                </a:gridCol>
                <a:gridCol w="844501">
                  <a:extLst>
                    <a:ext uri="{9D8B030D-6E8A-4147-A177-3AD203B41FA5}">
                      <a16:colId xmlns:a16="http://schemas.microsoft.com/office/drawing/2014/main" val="99684123"/>
                    </a:ext>
                  </a:extLst>
                </a:gridCol>
                <a:gridCol w="884086">
                  <a:extLst>
                    <a:ext uri="{9D8B030D-6E8A-4147-A177-3AD203B41FA5}">
                      <a16:colId xmlns:a16="http://schemas.microsoft.com/office/drawing/2014/main" val="3841863471"/>
                    </a:ext>
                  </a:extLst>
                </a:gridCol>
                <a:gridCol w="857698">
                  <a:extLst>
                    <a:ext uri="{9D8B030D-6E8A-4147-A177-3AD203B41FA5}">
                      <a16:colId xmlns:a16="http://schemas.microsoft.com/office/drawing/2014/main" val="963996019"/>
                    </a:ext>
                  </a:extLst>
                </a:gridCol>
                <a:gridCol w="857698">
                  <a:extLst>
                    <a:ext uri="{9D8B030D-6E8A-4147-A177-3AD203B41FA5}">
                      <a16:colId xmlns:a16="http://schemas.microsoft.com/office/drawing/2014/main" val="2304685432"/>
                    </a:ext>
                  </a:extLst>
                </a:gridCol>
                <a:gridCol w="857698">
                  <a:extLst>
                    <a:ext uri="{9D8B030D-6E8A-4147-A177-3AD203B41FA5}">
                      <a16:colId xmlns:a16="http://schemas.microsoft.com/office/drawing/2014/main" val="1355517830"/>
                    </a:ext>
                  </a:extLst>
                </a:gridCol>
                <a:gridCol w="857698">
                  <a:extLst>
                    <a:ext uri="{9D8B030D-6E8A-4147-A177-3AD203B41FA5}">
                      <a16:colId xmlns:a16="http://schemas.microsoft.com/office/drawing/2014/main" val="4030335093"/>
                    </a:ext>
                  </a:extLst>
                </a:gridCol>
                <a:gridCol w="857698">
                  <a:extLst>
                    <a:ext uri="{9D8B030D-6E8A-4147-A177-3AD203B41FA5}">
                      <a16:colId xmlns:a16="http://schemas.microsoft.com/office/drawing/2014/main" val="1206900140"/>
                    </a:ext>
                  </a:extLst>
                </a:gridCol>
                <a:gridCol w="857698">
                  <a:extLst>
                    <a:ext uri="{9D8B030D-6E8A-4147-A177-3AD203B41FA5}">
                      <a16:colId xmlns:a16="http://schemas.microsoft.com/office/drawing/2014/main" val="1721380523"/>
                    </a:ext>
                  </a:extLst>
                </a:gridCol>
                <a:gridCol w="857698">
                  <a:extLst>
                    <a:ext uri="{9D8B030D-6E8A-4147-A177-3AD203B41FA5}">
                      <a16:colId xmlns:a16="http://schemas.microsoft.com/office/drawing/2014/main" val="2244620919"/>
                    </a:ext>
                  </a:extLst>
                </a:gridCol>
              </a:tblGrid>
              <a:tr h="293727">
                <a:tc>
                  <a:txBody>
                    <a:bodyPr/>
                    <a:lstStyle/>
                    <a:p>
                      <a:r>
                        <a:rPr lang="en-US" sz="1400" dirty="0"/>
                        <a:t>Dataset</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extLst>
                  <a:ext uri="{0D108BD9-81ED-4DB2-BD59-A6C34878D82A}">
                    <a16:rowId xmlns:a16="http://schemas.microsoft.com/office/drawing/2014/main" val="4010750558"/>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Liver Steatosis (Test set)</a:t>
                      </a:r>
                    </a:p>
                  </a:txBody>
                  <a:tcPr/>
                </a:tc>
                <a:tc>
                  <a:txBody>
                    <a:bodyPr/>
                    <a:lstStyle/>
                    <a:p>
                      <a:r>
                        <a:rPr lang="en-US" sz="1600" dirty="0"/>
                        <a:t>0,396</a:t>
                      </a:r>
                    </a:p>
                  </a:txBody>
                  <a:tcPr/>
                </a:tc>
                <a:tc>
                  <a:txBody>
                    <a:bodyPr/>
                    <a:lstStyle/>
                    <a:p>
                      <a:r>
                        <a:rPr lang="en-US" sz="1600" dirty="0"/>
                        <a:t>0,368</a:t>
                      </a:r>
                    </a:p>
                  </a:txBody>
                  <a:tcPr/>
                </a:tc>
                <a:tc>
                  <a:txBody>
                    <a:bodyPr/>
                    <a:lstStyle/>
                    <a:p>
                      <a:r>
                        <a:rPr lang="en-US" sz="1600" dirty="0"/>
                        <a:t>0,455</a:t>
                      </a:r>
                    </a:p>
                  </a:txBody>
                  <a:tcPr/>
                </a:tc>
                <a:tc>
                  <a:txBody>
                    <a:bodyPr/>
                    <a:lstStyle/>
                    <a:p>
                      <a:r>
                        <a:rPr lang="en-US" sz="1600" dirty="0"/>
                        <a:t>0,789</a:t>
                      </a:r>
                    </a:p>
                  </a:txBody>
                  <a:tcPr>
                    <a:solidFill>
                      <a:schemeClr val="accent6">
                        <a:lumMod val="40000"/>
                        <a:lumOff val="60000"/>
                      </a:schemeClr>
                    </a:solidFill>
                  </a:tcPr>
                </a:tc>
                <a:tc>
                  <a:txBody>
                    <a:bodyPr/>
                    <a:lstStyle/>
                    <a:p>
                      <a:r>
                        <a:rPr lang="en-US" sz="1600" dirty="0"/>
                        <a:t>-0,396</a:t>
                      </a:r>
                    </a:p>
                  </a:txBody>
                  <a:tcPr/>
                </a:tc>
                <a:tc>
                  <a:txBody>
                    <a:bodyPr/>
                    <a:lstStyle/>
                    <a:p>
                      <a:r>
                        <a:rPr lang="en-US" sz="1600" dirty="0"/>
                        <a:t>0,506</a:t>
                      </a:r>
                    </a:p>
                  </a:txBody>
                  <a:tcPr/>
                </a:tc>
                <a:tc>
                  <a:txBody>
                    <a:bodyPr/>
                    <a:lstStyle/>
                    <a:p>
                      <a:r>
                        <a:rPr lang="en-US" sz="1600" dirty="0"/>
                        <a:t>0,520</a:t>
                      </a:r>
                    </a:p>
                  </a:txBody>
                  <a:tcPr/>
                </a:tc>
                <a:tc>
                  <a:txBody>
                    <a:bodyPr/>
                    <a:lstStyle/>
                    <a:p>
                      <a:r>
                        <a:rPr lang="en-US" sz="1600" dirty="0"/>
                        <a:t>0,485</a:t>
                      </a:r>
                    </a:p>
                  </a:txBody>
                  <a:tcPr/>
                </a:tc>
                <a:tc>
                  <a:txBody>
                    <a:bodyPr/>
                    <a:lstStyle/>
                    <a:p>
                      <a:r>
                        <a:rPr lang="en-US" sz="1600" dirty="0"/>
                        <a:t>0,8126</a:t>
                      </a:r>
                    </a:p>
                  </a:txBody>
                  <a:tcPr>
                    <a:solidFill>
                      <a:srgbClr val="92D050"/>
                    </a:solidFill>
                  </a:tcPr>
                </a:tc>
                <a:tc>
                  <a:txBody>
                    <a:bodyPr/>
                    <a:lstStyle/>
                    <a:p>
                      <a:r>
                        <a:rPr lang="en-US" sz="1600" dirty="0"/>
                        <a:t>-0,735</a:t>
                      </a:r>
                    </a:p>
                  </a:txBody>
                  <a:tcPr/>
                </a:tc>
                <a:extLst>
                  <a:ext uri="{0D108BD9-81ED-4DB2-BD59-A6C34878D82A}">
                    <a16:rowId xmlns:a16="http://schemas.microsoft.com/office/drawing/2014/main" val="143267432"/>
                  </a:ext>
                </a:extLst>
              </a:tr>
              <a:tr h="293727">
                <a:tc>
                  <a:txBody>
                    <a:bodyPr/>
                    <a:lstStyle/>
                    <a:p>
                      <a:r>
                        <a:rPr lang="en-US" sz="1400" b="1" dirty="0"/>
                        <a:t>Liver Steatosis (Val set)</a:t>
                      </a:r>
                    </a:p>
                  </a:txBody>
                  <a:tcPr/>
                </a:tc>
                <a:tc>
                  <a:txBody>
                    <a:bodyPr/>
                    <a:lstStyle/>
                    <a:p>
                      <a:r>
                        <a:rPr lang="en-US" sz="1600" dirty="0"/>
                        <a:t>0,498</a:t>
                      </a:r>
                    </a:p>
                  </a:txBody>
                  <a:tcPr/>
                </a:tc>
                <a:tc>
                  <a:txBody>
                    <a:bodyPr/>
                    <a:lstStyle/>
                    <a:p>
                      <a:r>
                        <a:rPr lang="en-US" sz="1600" dirty="0"/>
                        <a:t>0,471</a:t>
                      </a:r>
                    </a:p>
                  </a:txBody>
                  <a:tcPr/>
                </a:tc>
                <a:tc>
                  <a:txBody>
                    <a:bodyPr/>
                    <a:lstStyle/>
                    <a:p>
                      <a:r>
                        <a:rPr lang="en-US" sz="1600" dirty="0"/>
                        <a:t>0,602</a:t>
                      </a:r>
                    </a:p>
                  </a:txBody>
                  <a:tcPr/>
                </a:tc>
                <a:tc>
                  <a:txBody>
                    <a:bodyPr/>
                    <a:lstStyle/>
                    <a:p>
                      <a:r>
                        <a:rPr lang="en-US" sz="1600" dirty="0"/>
                        <a:t>0,876</a:t>
                      </a:r>
                    </a:p>
                  </a:txBody>
                  <a:tcPr>
                    <a:solidFill>
                      <a:srgbClr val="92D050"/>
                    </a:solidFill>
                  </a:tcPr>
                </a:tc>
                <a:tc>
                  <a:txBody>
                    <a:bodyPr/>
                    <a:lstStyle/>
                    <a:p>
                      <a:r>
                        <a:rPr lang="en-US" sz="1600" dirty="0"/>
                        <a:t>0,473</a:t>
                      </a:r>
                    </a:p>
                  </a:txBody>
                  <a:tcPr/>
                </a:tc>
                <a:tc>
                  <a:txBody>
                    <a:bodyPr/>
                    <a:lstStyle/>
                    <a:p>
                      <a:r>
                        <a:rPr lang="en-US" sz="1600" dirty="0"/>
                        <a:t>0,572</a:t>
                      </a:r>
                    </a:p>
                  </a:txBody>
                  <a:tcPr/>
                </a:tc>
                <a:tc>
                  <a:txBody>
                    <a:bodyPr/>
                    <a:lstStyle/>
                    <a:p>
                      <a:r>
                        <a:rPr lang="en-US" sz="1600" dirty="0"/>
                        <a:t>0,570</a:t>
                      </a:r>
                    </a:p>
                  </a:txBody>
                  <a:tcPr/>
                </a:tc>
                <a:tc>
                  <a:txBody>
                    <a:bodyPr/>
                    <a:lstStyle/>
                    <a:p>
                      <a:r>
                        <a:rPr lang="en-US" sz="1600" dirty="0"/>
                        <a:t>0,620</a:t>
                      </a:r>
                    </a:p>
                  </a:txBody>
                  <a:tcPr/>
                </a:tc>
                <a:tc>
                  <a:txBody>
                    <a:bodyPr/>
                    <a:lstStyle/>
                    <a:p>
                      <a:r>
                        <a:rPr lang="en-US" sz="1600" dirty="0"/>
                        <a:t>0,916</a:t>
                      </a:r>
                    </a:p>
                  </a:txBody>
                  <a:tcPr>
                    <a:solidFill>
                      <a:srgbClr val="92D050"/>
                    </a:solidFill>
                  </a:tcPr>
                </a:tc>
                <a:tc>
                  <a:txBody>
                    <a:bodyPr/>
                    <a:lstStyle/>
                    <a:p>
                      <a:r>
                        <a:rPr lang="en-US" sz="1600" dirty="0"/>
                        <a:t>0,088</a:t>
                      </a:r>
                    </a:p>
                  </a:txBody>
                  <a:tcPr/>
                </a:tc>
                <a:extLst>
                  <a:ext uri="{0D108BD9-81ED-4DB2-BD59-A6C34878D82A}">
                    <a16:rowId xmlns:a16="http://schemas.microsoft.com/office/drawing/2014/main" val="2699190144"/>
                  </a:ext>
                </a:extLst>
              </a:tr>
              <a:tr h="293727">
                <a:tc>
                  <a:txBody>
                    <a:bodyPr/>
                    <a:lstStyle/>
                    <a:p>
                      <a:r>
                        <a:rPr lang="en-US" sz="1400" b="1" dirty="0"/>
                        <a:t>Renal Glomeruli (Test set)</a:t>
                      </a:r>
                    </a:p>
                  </a:txBody>
                  <a:tcPr/>
                </a:tc>
                <a:tc>
                  <a:txBody>
                    <a:bodyPr/>
                    <a:lstStyle/>
                    <a:p>
                      <a:r>
                        <a:rPr lang="en-US" sz="1600" dirty="0"/>
                        <a:t>0,572</a:t>
                      </a:r>
                    </a:p>
                  </a:txBody>
                  <a:tcPr/>
                </a:tc>
                <a:tc>
                  <a:txBody>
                    <a:bodyPr/>
                    <a:lstStyle/>
                    <a:p>
                      <a:r>
                        <a:rPr lang="en-US" sz="1600" dirty="0"/>
                        <a:t>0,761</a:t>
                      </a:r>
                    </a:p>
                  </a:txBody>
                  <a:tcPr/>
                </a:tc>
                <a:tc>
                  <a:txBody>
                    <a:bodyPr/>
                    <a:lstStyle/>
                    <a:p>
                      <a:r>
                        <a:rPr lang="en-US" sz="1600" dirty="0"/>
                        <a:t>0,473</a:t>
                      </a:r>
                    </a:p>
                  </a:txBody>
                  <a:tcPr/>
                </a:tc>
                <a:tc>
                  <a:txBody>
                    <a:bodyPr/>
                    <a:lstStyle/>
                    <a:p>
                      <a:r>
                        <a:rPr lang="en-US" sz="1600" dirty="0"/>
                        <a:t>0,994</a:t>
                      </a:r>
                    </a:p>
                  </a:txBody>
                  <a:tcPr>
                    <a:solidFill>
                      <a:srgbClr val="92D050"/>
                    </a:solidFill>
                  </a:tcPr>
                </a:tc>
                <a:tc>
                  <a:txBody>
                    <a:bodyPr/>
                    <a:lstStyle/>
                    <a:p>
                      <a:r>
                        <a:rPr lang="en-US" sz="1600" dirty="0"/>
                        <a:t>0,233</a:t>
                      </a:r>
                    </a:p>
                  </a:txBody>
                  <a:tcPr/>
                </a:tc>
                <a:tc>
                  <a:txBody>
                    <a:bodyPr/>
                    <a:lstStyle/>
                    <a:p>
                      <a:r>
                        <a:rPr lang="en-US" sz="1600" dirty="0"/>
                        <a:t>0,576</a:t>
                      </a:r>
                    </a:p>
                  </a:txBody>
                  <a:tcPr/>
                </a:tc>
                <a:tc>
                  <a:txBody>
                    <a:bodyPr/>
                    <a:lstStyle/>
                    <a:p>
                      <a:r>
                        <a:rPr lang="en-US" sz="1600" dirty="0"/>
                        <a:t>0,643</a:t>
                      </a:r>
                    </a:p>
                  </a:txBody>
                  <a:tcPr/>
                </a:tc>
                <a:tc>
                  <a:txBody>
                    <a:bodyPr/>
                    <a:lstStyle/>
                    <a:p>
                      <a:r>
                        <a:rPr lang="en-US" sz="1600" dirty="0"/>
                        <a:t>0,524</a:t>
                      </a:r>
                    </a:p>
                  </a:txBody>
                  <a:tcPr/>
                </a:tc>
                <a:tc>
                  <a:txBody>
                    <a:bodyPr/>
                    <a:lstStyle/>
                    <a:p>
                      <a:r>
                        <a:rPr lang="en-US" sz="1600" dirty="0"/>
                        <a:t>0,955</a:t>
                      </a:r>
                    </a:p>
                  </a:txBody>
                  <a:tcPr>
                    <a:solidFill>
                      <a:srgbClr val="92D050"/>
                    </a:solidFill>
                  </a:tcPr>
                </a:tc>
                <a:tc>
                  <a:txBody>
                    <a:bodyPr/>
                    <a:lstStyle/>
                    <a:p>
                      <a:r>
                        <a:rPr lang="en-US" sz="1600" dirty="0"/>
                        <a:t>0,358</a:t>
                      </a:r>
                    </a:p>
                  </a:txBody>
                  <a:tcPr/>
                </a:tc>
                <a:extLst>
                  <a:ext uri="{0D108BD9-81ED-4DB2-BD59-A6C34878D82A}">
                    <a16:rowId xmlns:a16="http://schemas.microsoft.com/office/drawing/2014/main" val="3622470851"/>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Glomeruli (Val set)</a:t>
                      </a:r>
                    </a:p>
                  </a:txBody>
                  <a:tcPr/>
                </a:tc>
                <a:tc>
                  <a:txBody>
                    <a:bodyPr/>
                    <a:lstStyle/>
                    <a:p>
                      <a:r>
                        <a:rPr lang="en-US" sz="1600" dirty="0"/>
                        <a:t>0,683</a:t>
                      </a:r>
                    </a:p>
                  </a:txBody>
                  <a:tcPr>
                    <a:solidFill>
                      <a:schemeClr val="accent6">
                        <a:lumMod val="40000"/>
                        <a:lumOff val="60000"/>
                      </a:schemeClr>
                    </a:solidFill>
                  </a:tcPr>
                </a:tc>
                <a:tc>
                  <a:txBody>
                    <a:bodyPr/>
                    <a:lstStyle/>
                    <a:p>
                      <a:r>
                        <a:rPr lang="en-US" sz="1600" dirty="0"/>
                        <a:t>0,749</a:t>
                      </a:r>
                    </a:p>
                  </a:txBody>
                  <a:tcPr/>
                </a:tc>
                <a:tc>
                  <a:txBody>
                    <a:bodyPr/>
                    <a:lstStyle/>
                    <a:p>
                      <a:r>
                        <a:rPr lang="en-US" sz="1600" dirty="0"/>
                        <a:t>0,601</a:t>
                      </a:r>
                    </a:p>
                  </a:txBody>
                  <a:tcPr/>
                </a:tc>
                <a:tc>
                  <a:txBody>
                    <a:bodyPr/>
                    <a:lstStyle/>
                    <a:p>
                      <a:r>
                        <a:rPr lang="en-US" sz="1600" dirty="0"/>
                        <a:t>0,999</a:t>
                      </a:r>
                    </a:p>
                  </a:txBody>
                  <a:tcPr>
                    <a:solidFill>
                      <a:srgbClr val="92D050"/>
                    </a:solidFill>
                  </a:tcPr>
                </a:tc>
                <a:tc>
                  <a:txBody>
                    <a:bodyPr/>
                    <a:lstStyle/>
                    <a:p>
                      <a:r>
                        <a:rPr lang="en-US" sz="1600" dirty="0"/>
                        <a:t>0,349</a:t>
                      </a:r>
                    </a:p>
                  </a:txBody>
                  <a:tcPr/>
                </a:tc>
                <a:tc>
                  <a:txBody>
                    <a:bodyPr/>
                    <a:lstStyle/>
                    <a:p>
                      <a:r>
                        <a:rPr lang="en-US" sz="1600" dirty="0"/>
                        <a:t>0,8223</a:t>
                      </a:r>
                    </a:p>
                  </a:txBody>
                  <a:tcPr>
                    <a:solidFill>
                      <a:srgbClr val="92D050"/>
                    </a:solidFill>
                  </a:tcPr>
                </a:tc>
                <a:tc>
                  <a:txBody>
                    <a:bodyPr/>
                    <a:lstStyle/>
                    <a:p>
                      <a:r>
                        <a:rPr lang="en-US" sz="1600" dirty="0"/>
                        <a:t>0,695</a:t>
                      </a:r>
                    </a:p>
                  </a:txBody>
                  <a:tcPr>
                    <a:solidFill>
                      <a:schemeClr val="accent6">
                        <a:lumMod val="40000"/>
                        <a:lumOff val="60000"/>
                      </a:schemeClr>
                    </a:solidFill>
                  </a:tcPr>
                </a:tc>
                <a:tc>
                  <a:txBody>
                    <a:bodyPr/>
                    <a:lstStyle/>
                    <a:p>
                      <a:r>
                        <a:rPr lang="en-US" sz="1600" dirty="0"/>
                        <a:t>0,771</a:t>
                      </a:r>
                    </a:p>
                  </a:txBody>
                  <a:tcPr>
                    <a:solidFill>
                      <a:schemeClr val="accent6">
                        <a:lumMod val="40000"/>
                        <a:lumOff val="60000"/>
                      </a:schemeClr>
                    </a:solidFill>
                  </a:tcPr>
                </a:tc>
                <a:tc>
                  <a:txBody>
                    <a:bodyPr/>
                    <a:lstStyle/>
                    <a:p>
                      <a:r>
                        <a:rPr lang="en-US" sz="1600" dirty="0"/>
                        <a:t>0,994</a:t>
                      </a:r>
                    </a:p>
                  </a:txBody>
                  <a:tcPr>
                    <a:solidFill>
                      <a:srgbClr val="92D050"/>
                    </a:solidFill>
                  </a:tcPr>
                </a:tc>
                <a:tc>
                  <a:txBody>
                    <a:bodyPr/>
                    <a:lstStyle/>
                    <a:p>
                      <a:r>
                        <a:rPr lang="en-US" sz="1600" dirty="0"/>
                        <a:t>0,565</a:t>
                      </a:r>
                    </a:p>
                  </a:txBody>
                  <a:tcPr/>
                </a:tc>
                <a:extLst>
                  <a:ext uri="{0D108BD9-81ED-4DB2-BD59-A6C34878D82A}">
                    <a16:rowId xmlns:a16="http://schemas.microsoft.com/office/drawing/2014/main" val="3342782065"/>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a:t>
                      </a:r>
                      <a:r>
                        <a:rPr lang="en-US" sz="1400" b="1" dirty="0" err="1"/>
                        <a:t>Tubuli</a:t>
                      </a:r>
                      <a:r>
                        <a:rPr lang="en-US" sz="1400" b="1" dirty="0"/>
                        <a:t> (Test set)</a:t>
                      </a:r>
                    </a:p>
                  </a:txBody>
                  <a:tcPr/>
                </a:tc>
                <a:tc>
                  <a:txBody>
                    <a:bodyPr/>
                    <a:lstStyle/>
                    <a:p>
                      <a:r>
                        <a:rPr lang="en-US" sz="1600" dirty="0"/>
                        <a:t>0,042</a:t>
                      </a:r>
                    </a:p>
                  </a:txBody>
                  <a:tcPr/>
                </a:tc>
                <a:tc>
                  <a:txBody>
                    <a:bodyPr/>
                    <a:lstStyle/>
                    <a:p>
                      <a:r>
                        <a:rPr lang="en-US" sz="1600" dirty="0"/>
                        <a:t>0,047</a:t>
                      </a:r>
                    </a:p>
                  </a:txBody>
                  <a:tcPr/>
                </a:tc>
                <a:tc>
                  <a:txBody>
                    <a:bodyPr/>
                    <a:lstStyle/>
                    <a:p>
                      <a:r>
                        <a:rPr lang="en-US" sz="1600" dirty="0"/>
                        <a:t>-0,021</a:t>
                      </a:r>
                    </a:p>
                  </a:txBody>
                  <a:tcPr/>
                </a:tc>
                <a:tc>
                  <a:txBody>
                    <a:bodyPr/>
                    <a:lstStyle/>
                    <a:p>
                      <a:r>
                        <a:rPr lang="en-US" sz="1600" dirty="0"/>
                        <a:t>0,292</a:t>
                      </a:r>
                    </a:p>
                  </a:txBody>
                  <a:tcPr/>
                </a:tc>
                <a:tc>
                  <a:txBody>
                    <a:bodyPr/>
                    <a:lstStyle/>
                    <a:p>
                      <a:r>
                        <a:rPr lang="en-US" sz="1600" dirty="0"/>
                        <a:t>-0,174</a:t>
                      </a:r>
                    </a:p>
                  </a:txBody>
                  <a:tcPr/>
                </a:tc>
                <a:tc>
                  <a:txBody>
                    <a:bodyPr/>
                    <a:lstStyle/>
                    <a:p>
                      <a:r>
                        <a:rPr lang="en-US" sz="1600" dirty="0"/>
                        <a:t>-0,335</a:t>
                      </a:r>
                    </a:p>
                  </a:txBody>
                  <a:tcPr/>
                </a:tc>
                <a:tc>
                  <a:txBody>
                    <a:bodyPr/>
                    <a:lstStyle/>
                    <a:p>
                      <a:r>
                        <a:rPr lang="en-US" sz="1600" dirty="0"/>
                        <a:t>-0,805</a:t>
                      </a:r>
                    </a:p>
                  </a:txBody>
                  <a:tcPr>
                    <a:solidFill>
                      <a:srgbClr val="92D050"/>
                    </a:solidFill>
                  </a:tcPr>
                </a:tc>
                <a:tc>
                  <a:txBody>
                    <a:bodyPr/>
                    <a:lstStyle/>
                    <a:p>
                      <a:r>
                        <a:rPr lang="en-US" sz="1600" dirty="0"/>
                        <a:t>0,235</a:t>
                      </a:r>
                    </a:p>
                  </a:txBody>
                  <a:tcPr/>
                </a:tc>
                <a:tc>
                  <a:txBody>
                    <a:bodyPr/>
                    <a:lstStyle/>
                    <a:p>
                      <a:r>
                        <a:rPr lang="en-US" sz="1600" dirty="0"/>
                        <a:t>0,919</a:t>
                      </a:r>
                    </a:p>
                  </a:txBody>
                  <a:tcPr>
                    <a:solidFill>
                      <a:srgbClr val="92D050"/>
                    </a:solidFill>
                  </a:tcPr>
                </a:tc>
                <a:tc>
                  <a:txBody>
                    <a:bodyPr/>
                    <a:lstStyle/>
                    <a:p>
                      <a:r>
                        <a:rPr lang="en-US" sz="1600" dirty="0"/>
                        <a:t>-0,436</a:t>
                      </a:r>
                    </a:p>
                  </a:txBody>
                  <a:tcPr/>
                </a:tc>
                <a:extLst>
                  <a:ext uri="{0D108BD9-81ED-4DB2-BD59-A6C34878D82A}">
                    <a16:rowId xmlns:a16="http://schemas.microsoft.com/office/drawing/2014/main" val="2465046351"/>
                  </a:ext>
                </a:extLst>
              </a:tr>
              <a:tr h="293727">
                <a:tc>
                  <a:txBody>
                    <a:bodyPr/>
                    <a:lstStyle/>
                    <a:p>
                      <a:r>
                        <a:rPr lang="en-US" sz="1400" b="1" dirty="0"/>
                        <a:t>Renal </a:t>
                      </a:r>
                      <a:r>
                        <a:rPr lang="en-US" sz="1400" b="1" dirty="0" err="1"/>
                        <a:t>Tubuli</a:t>
                      </a:r>
                      <a:r>
                        <a:rPr lang="en-US" sz="1400" b="1" dirty="0"/>
                        <a:t> (Val set)</a:t>
                      </a:r>
                    </a:p>
                  </a:txBody>
                  <a:tcPr/>
                </a:tc>
                <a:tc>
                  <a:txBody>
                    <a:bodyPr/>
                    <a:lstStyle/>
                    <a:p>
                      <a:r>
                        <a:rPr lang="en-US" sz="1600" dirty="0"/>
                        <a:t>-0,183</a:t>
                      </a:r>
                    </a:p>
                  </a:txBody>
                  <a:tcPr/>
                </a:tc>
                <a:tc>
                  <a:txBody>
                    <a:bodyPr/>
                    <a:lstStyle/>
                    <a:p>
                      <a:r>
                        <a:rPr lang="en-US" sz="1600" dirty="0"/>
                        <a:t>-0,288</a:t>
                      </a:r>
                    </a:p>
                  </a:txBody>
                  <a:tcPr/>
                </a:tc>
                <a:tc>
                  <a:txBody>
                    <a:bodyPr/>
                    <a:lstStyle/>
                    <a:p>
                      <a:r>
                        <a:rPr lang="en-US" sz="1600" dirty="0"/>
                        <a:t>-0,181</a:t>
                      </a:r>
                    </a:p>
                  </a:txBody>
                  <a:tcPr/>
                </a:tc>
                <a:tc>
                  <a:txBody>
                    <a:bodyPr/>
                    <a:lstStyle/>
                    <a:p>
                      <a:r>
                        <a:rPr lang="en-US" sz="1600" dirty="0"/>
                        <a:t>0,478</a:t>
                      </a:r>
                    </a:p>
                  </a:txBody>
                  <a:tcPr/>
                </a:tc>
                <a:tc>
                  <a:txBody>
                    <a:bodyPr/>
                    <a:lstStyle/>
                    <a:p>
                      <a:r>
                        <a:rPr lang="en-US" sz="1600" dirty="0"/>
                        <a:t>-0,416</a:t>
                      </a:r>
                    </a:p>
                  </a:txBody>
                  <a:tcPr/>
                </a:tc>
                <a:tc>
                  <a:txBody>
                    <a:bodyPr/>
                    <a:lstStyle/>
                    <a:p>
                      <a:r>
                        <a:rPr lang="en-US" sz="1600" dirty="0"/>
                        <a:t>-0,475</a:t>
                      </a:r>
                    </a:p>
                  </a:txBody>
                  <a:tcPr/>
                </a:tc>
                <a:tc>
                  <a:txBody>
                    <a:bodyPr/>
                    <a:lstStyle/>
                    <a:p>
                      <a:r>
                        <a:rPr lang="en-US" sz="1600" dirty="0"/>
                        <a:t>-0,663</a:t>
                      </a:r>
                    </a:p>
                  </a:txBody>
                  <a:tcPr>
                    <a:solidFill>
                      <a:schemeClr val="accent6">
                        <a:lumMod val="40000"/>
                        <a:lumOff val="60000"/>
                      </a:schemeClr>
                    </a:solidFill>
                  </a:tcPr>
                </a:tc>
                <a:tc>
                  <a:txBody>
                    <a:bodyPr/>
                    <a:lstStyle/>
                    <a:p>
                      <a:r>
                        <a:rPr lang="en-US" sz="1600" dirty="0"/>
                        <a:t>0,161</a:t>
                      </a:r>
                    </a:p>
                  </a:txBody>
                  <a:tcPr/>
                </a:tc>
                <a:tc>
                  <a:txBody>
                    <a:bodyPr/>
                    <a:lstStyle/>
                    <a:p>
                      <a:r>
                        <a:rPr lang="en-US" sz="1600" dirty="0"/>
                        <a:t>0,808</a:t>
                      </a:r>
                    </a:p>
                  </a:txBody>
                  <a:tcPr>
                    <a:solidFill>
                      <a:srgbClr val="92D050"/>
                    </a:solidFill>
                  </a:tcPr>
                </a:tc>
                <a:tc>
                  <a:txBody>
                    <a:bodyPr/>
                    <a:lstStyle/>
                    <a:p>
                      <a:r>
                        <a:rPr lang="en-US" sz="1600" dirty="0"/>
                        <a:t>-0,357</a:t>
                      </a:r>
                    </a:p>
                  </a:txBody>
                  <a:tcPr/>
                </a:tc>
                <a:extLst>
                  <a:ext uri="{0D108BD9-81ED-4DB2-BD59-A6C34878D82A}">
                    <a16:rowId xmlns:a16="http://schemas.microsoft.com/office/drawing/2014/main" val="4215910558"/>
                  </a:ext>
                </a:extLst>
              </a:tr>
            </a:tbl>
          </a:graphicData>
        </a:graphic>
      </p:graphicFrame>
      <p:sp>
        <p:nvSpPr>
          <p:cNvPr id="13" name="Rettangolo 12">
            <a:extLst>
              <a:ext uri="{FF2B5EF4-FFF2-40B4-BE49-F238E27FC236}">
                <a16:creationId xmlns:a16="http://schemas.microsoft.com/office/drawing/2014/main" id="{963E46B2-396D-B37C-FA33-D21D00F3396C}"/>
              </a:ext>
            </a:extLst>
          </p:cNvPr>
          <p:cNvSpPr/>
          <p:nvPr/>
        </p:nvSpPr>
        <p:spPr>
          <a:xfrm>
            <a:off x="3321170" y="2484401"/>
            <a:ext cx="4143258"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Class 1</a:t>
            </a:r>
            <a:endParaRPr lang="en-US" dirty="0"/>
          </a:p>
        </p:txBody>
      </p:sp>
      <p:sp>
        <p:nvSpPr>
          <p:cNvPr id="14" name="Rettangolo 13">
            <a:extLst>
              <a:ext uri="{FF2B5EF4-FFF2-40B4-BE49-F238E27FC236}">
                <a16:creationId xmlns:a16="http://schemas.microsoft.com/office/drawing/2014/main" id="{A5A84C16-5460-3B2B-8169-42151CDC223D}"/>
              </a:ext>
            </a:extLst>
          </p:cNvPr>
          <p:cNvSpPr/>
          <p:nvPr/>
        </p:nvSpPr>
        <p:spPr>
          <a:xfrm>
            <a:off x="7530863" y="2485586"/>
            <a:ext cx="4222194"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2</a:t>
            </a:r>
          </a:p>
        </p:txBody>
      </p:sp>
    </p:spTree>
    <p:extLst>
      <p:ext uri="{BB962C8B-B14F-4D97-AF65-F5344CB8AC3E}">
        <p14:creationId xmlns:p14="http://schemas.microsoft.com/office/powerpoint/2010/main" val="3398109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Dice,</a:t>
            </a:r>
            <a:br>
              <a:rPr lang="it-IT" b="1" spc="0" dirty="0"/>
            </a:br>
            <a:r>
              <a:rPr lang="it-IT" b="1" spc="0" dirty="0" err="1"/>
              <a:t>precision</a:t>
            </a:r>
            <a:r>
              <a:rPr lang="it-IT" b="1" spc="0" dirty="0"/>
              <a:t>,</a:t>
            </a:r>
            <a:br>
              <a:rPr lang="it-IT" b="1" spc="0" dirty="0"/>
            </a:br>
            <a:r>
              <a:rPr lang="it-IT" b="1" spc="0" dirty="0"/>
              <a:t>recall</a:t>
            </a:r>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48</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2458527" y="3954391"/>
            <a:ext cx="3183147"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lnSpc>
                <a:spcPct val="100000"/>
              </a:lnSpc>
              <a:spcBef>
                <a:spcPts val="0"/>
              </a:spcBef>
              <a:buSzPct val="95000"/>
            </a:pPr>
            <a:endParaRPr lang="en-GB" sz="1800" baseline="-25000" dirty="0"/>
          </a:p>
        </p:txBody>
      </p:sp>
    </p:spTree>
    <p:extLst>
      <p:ext uri="{BB962C8B-B14F-4D97-AF65-F5344CB8AC3E}">
        <p14:creationId xmlns:p14="http://schemas.microsoft.com/office/powerpoint/2010/main" val="84047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1138331" y="718408"/>
            <a:ext cx="10795522" cy="436894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For the three metrics based on the </a:t>
            </a:r>
            <a:r>
              <a:rPr lang="en-GB" sz="1800" dirty="0" err="1"/>
              <a:t>softmax</a:t>
            </a:r>
            <a:r>
              <a:rPr lang="en-GB" sz="1800" dirty="0"/>
              <a:t> values –that return an uncertainty map (binary entropy map, Shannon entropy map, Standard Deviation map), it is possible to remove the “uncertain” pixels, where the uncertain pixels are the ones below a certain threshold.</a:t>
            </a:r>
          </a:p>
          <a:p>
            <a:pPr>
              <a:lnSpc>
                <a:spcPct val="100000"/>
              </a:lnSpc>
              <a:buSzPct val="95000"/>
            </a:pPr>
            <a:endParaRPr lang="en-GB" sz="1800" dirty="0"/>
          </a:p>
          <a:p>
            <a:pPr>
              <a:lnSpc>
                <a:spcPct val="100000"/>
              </a:lnSpc>
              <a:buSzPct val="95000"/>
            </a:pPr>
            <a:r>
              <a:rPr lang="en-GB" sz="1800" dirty="0"/>
              <a:t>Three metrics (Dice, Precision, Recall) are calculated for each threshold (100 threshold per uncertainty metric) and plotted; some examples are illustrated in the next slides.</a:t>
            </a:r>
          </a:p>
          <a:p>
            <a:pPr>
              <a:lnSpc>
                <a:spcPct val="100000"/>
              </a:lnSpc>
              <a:buSzPct val="95000"/>
            </a:pPr>
            <a:endParaRPr lang="en-GB" sz="1800" dirty="0"/>
          </a:p>
          <a:p>
            <a:pPr>
              <a:lnSpc>
                <a:spcPct val="100000"/>
              </a:lnSpc>
              <a:buSzPct val="95000"/>
            </a:pPr>
            <a:r>
              <a:rPr lang="en-GB" sz="1800" dirty="0"/>
              <a:t>Furthermore, a recap for every dataset will be shown.</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Uncertainty metrics and threshold</a:t>
            </a:r>
          </a:p>
        </p:txBody>
      </p:sp>
    </p:spTree>
    <p:extLst>
      <p:ext uri="{BB962C8B-B14F-4D97-AF65-F5344CB8AC3E}">
        <p14:creationId xmlns:p14="http://schemas.microsoft.com/office/powerpoint/2010/main" val="20140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Binary entropy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Binary Entropy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binary entropy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5" name="Immagine 4">
            <a:extLst>
              <a:ext uri="{FF2B5EF4-FFF2-40B4-BE49-F238E27FC236}">
                <a16:creationId xmlns:a16="http://schemas.microsoft.com/office/drawing/2014/main" id="{D148D602-9CC3-9FE4-7A88-7FFC96352BF6}"/>
              </a:ext>
            </a:extLst>
          </p:cNvPr>
          <p:cNvPicPr>
            <a:picLocks noChangeAspect="1"/>
          </p:cNvPicPr>
          <p:nvPr/>
        </p:nvPicPr>
        <p:blipFill>
          <a:blip r:embed="rId4"/>
          <a:stretch>
            <a:fillRect/>
          </a:stretch>
        </p:blipFill>
        <p:spPr>
          <a:xfrm>
            <a:off x="7237562" y="1479784"/>
            <a:ext cx="4351306" cy="1351785"/>
          </a:xfrm>
          <a:prstGeom prst="rect">
            <a:avLst/>
          </a:prstGeom>
        </p:spPr>
      </p:pic>
      <p:pic>
        <p:nvPicPr>
          <p:cNvPr id="7" name="Immagine 6"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5"/>
          <a:srcRect l="10601" t="8568" r="70495" b="10094"/>
          <a:stretch/>
        </p:blipFill>
        <p:spPr>
          <a:xfrm>
            <a:off x="6505826" y="4417273"/>
            <a:ext cx="2304781" cy="2065965"/>
          </a:xfrm>
          <a:prstGeom prst="rect">
            <a:avLst/>
          </a:prstGeom>
        </p:spPr>
      </p:pic>
      <p:pic>
        <p:nvPicPr>
          <p:cNvPr id="10" name="Immagine 9"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6"/>
          <a:srcRect l="10601" t="8569" r="70495" b="10095"/>
          <a:stretch/>
        </p:blipFill>
        <p:spPr>
          <a:xfrm>
            <a:off x="1138331" y="4448847"/>
            <a:ext cx="2304781" cy="2065964"/>
          </a:xfrm>
          <a:prstGeom prst="rect">
            <a:avLst/>
          </a:prstGeom>
        </p:spPr>
      </p:pic>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6182626" cy="646331"/>
          </a:xfrm>
          <a:prstGeom prst="rect">
            <a:avLst/>
          </a:prstGeom>
          <a:noFill/>
        </p:spPr>
        <p:txBody>
          <a:bodyPr wrap="square">
            <a:spAutoFit/>
          </a:bodyPr>
          <a:lstStyle/>
          <a:p>
            <a:pPr>
              <a:lnSpc>
                <a:spcPct val="100000"/>
              </a:lnSpc>
              <a:buSzPct val="95000"/>
            </a:pPr>
            <a:r>
              <a:rPr lang="en-GB" sz="1800" dirty="0"/>
              <a:t>Binary entropy is defined as: </a:t>
            </a:r>
          </a:p>
          <a:p>
            <a:pPr>
              <a:lnSpc>
                <a:spcPct val="100000"/>
              </a:lnSpc>
              <a:buSzPct val="95000"/>
            </a:pPr>
            <a:r>
              <a:rPr lang="en-GB" dirty="0"/>
              <a:t>And the uncertainty map is computed using the function shown </a:t>
            </a:r>
            <a:r>
              <a:rPr lang="en-GB" dirty="0">
                <a:sym typeface="Wingdings" panose="05000000000000000000" pitchFamily="2" charset="2"/>
              </a:rPr>
              <a:t></a:t>
            </a:r>
            <a:endParaRPr lang="en-GB" dirty="0"/>
          </a:p>
        </p:txBody>
      </p:sp>
      <p:pic>
        <p:nvPicPr>
          <p:cNvPr id="18" name="Immagine 17">
            <a:extLst>
              <a:ext uri="{FF2B5EF4-FFF2-40B4-BE49-F238E27FC236}">
                <a16:creationId xmlns:a16="http://schemas.microsoft.com/office/drawing/2014/main" id="{C7C9D0CF-F981-1E93-6EA9-5DCF53459C5E}"/>
              </a:ext>
            </a:extLst>
          </p:cNvPr>
          <p:cNvPicPr>
            <a:picLocks noChangeAspect="1"/>
          </p:cNvPicPr>
          <p:nvPr/>
        </p:nvPicPr>
        <p:blipFill rotWithShape="1">
          <a:blip r:embed="rId7"/>
          <a:srcRect l="18015" t="22469" r="1136" b="23350"/>
          <a:stretch/>
        </p:blipFill>
        <p:spPr>
          <a:xfrm>
            <a:off x="3681594" y="1895484"/>
            <a:ext cx="3243888" cy="259721"/>
          </a:xfrm>
          <a:prstGeom prst="rect">
            <a:avLst/>
          </a:prstGeom>
        </p:spPr>
      </p:pic>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Binary Entropy Uncertainty Maps are shown here below (Dataset “Liver Steatosis”, validation set, image 1004614_92). From left to right: Binary Entropy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859815"/>
            <a:ext cx="10533932" cy="369332"/>
          </a:xfrm>
          <a:prstGeom prst="rect">
            <a:avLst/>
          </a:prstGeom>
          <a:noFill/>
        </p:spPr>
        <p:txBody>
          <a:bodyPr wrap="square">
            <a:spAutoFit/>
          </a:bodyPr>
          <a:lstStyle/>
          <a:p>
            <a:pPr>
              <a:lnSpc>
                <a:spcPct val="100000"/>
              </a:lnSpc>
              <a:buSzPct val="95000"/>
            </a:pPr>
            <a:r>
              <a:rPr lang="en-GB" sz="1800" dirty="0"/>
              <a:t>Binary Entropy will always be a value from 0 to 1, so it’s useful to compare between different images.</a:t>
            </a:r>
            <a:endParaRPr lang="en-GB" dirty="0"/>
          </a:p>
        </p:txBody>
      </p:sp>
      <p:pic>
        <p:nvPicPr>
          <p:cNvPr id="33" name="Immagine 3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8"/>
          <a:srcRect l="10481" t="9848" r="70566" b="10058"/>
          <a:stretch/>
        </p:blipFill>
        <p:spPr>
          <a:xfrm>
            <a:off x="8875789" y="4448847"/>
            <a:ext cx="2310696" cy="2034391"/>
          </a:xfrm>
          <a:prstGeom prst="rect">
            <a:avLst/>
          </a:prstGeom>
        </p:spPr>
      </p:pic>
      <p:pic>
        <p:nvPicPr>
          <p:cNvPr id="35" name="Immagine 3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9"/>
          <a:srcRect l="10601" t="9848" r="70566" b="10058"/>
          <a:stretch/>
        </p:blipFill>
        <p:spPr>
          <a:xfrm>
            <a:off x="3516921" y="4480420"/>
            <a:ext cx="2296154" cy="2034391"/>
          </a:xfrm>
          <a:prstGeom prst="rect">
            <a:avLst/>
          </a:prstGeom>
        </p:spPr>
      </p:pic>
    </p:spTree>
    <p:extLst>
      <p:ext uri="{BB962C8B-B14F-4D97-AF65-F5344CB8AC3E}">
        <p14:creationId xmlns:p14="http://schemas.microsoft.com/office/powerpoint/2010/main" val="767939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337743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280379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1216869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53</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915637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3246760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2869100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3973207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265" t="1242" r="9889"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508698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2055430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802" t="-869" r="9352" b="869"/>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149576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Shannon entropy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Shannon Entropy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Shannon entropy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5725426" cy="646331"/>
          </a:xfrm>
          <a:prstGeom prst="rect">
            <a:avLst/>
          </a:prstGeom>
          <a:noFill/>
        </p:spPr>
        <p:txBody>
          <a:bodyPr wrap="square">
            <a:spAutoFit/>
          </a:bodyPr>
          <a:lstStyle/>
          <a:p>
            <a:pPr>
              <a:lnSpc>
                <a:spcPct val="100000"/>
              </a:lnSpc>
              <a:buSzPct val="95000"/>
            </a:pPr>
            <a:r>
              <a:rPr lang="en-GB" sz="1800" dirty="0"/>
              <a:t>The Uncertainty Map based on Shannon Entropy 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Shannon</a:t>
            </a:r>
            <a:r>
              <a:rPr lang="en-GB" sz="1800" dirty="0"/>
              <a:t> Entropy Uncertainty Maps are shown here below (Dataset “Liver Steatosis”, validation set, image 1004614_92). From left to right: Shannon Entropy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930200"/>
            <a:ext cx="10533932" cy="369332"/>
          </a:xfrm>
          <a:prstGeom prst="rect">
            <a:avLst/>
          </a:prstGeom>
          <a:noFill/>
        </p:spPr>
        <p:txBody>
          <a:bodyPr wrap="square">
            <a:spAutoFit/>
          </a:bodyPr>
          <a:lstStyle/>
          <a:p>
            <a:pPr>
              <a:lnSpc>
                <a:spcPct val="100000"/>
              </a:lnSpc>
              <a:buSzPct val="95000"/>
            </a:pPr>
            <a:r>
              <a:rPr lang="en-GB" sz="1800" dirty="0"/>
              <a:t>Shannon Entropy has a minimum (and desired) value of 0, but has no superior limit.</a:t>
            </a:r>
            <a:endParaRPr lang="en-GB" dirty="0"/>
          </a:p>
        </p:txBody>
      </p:sp>
      <p:pic>
        <p:nvPicPr>
          <p:cNvPr id="6" name="Immagine 5">
            <a:extLst>
              <a:ext uri="{FF2B5EF4-FFF2-40B4-BE49-F238E27FC236}">
                <a16:creationId xmlns:a16="http://schemas.microsoft.com/office/drawing/2014/main" id="{2B458B4C-7370-6622-9AC7-CA29F1A09D91}"/>
              </a:ext>
            </a:extLst>
          </p:cNvPr>
          <p:cNvPicPr>
            <a:picLocks noChangeAspect="1"/>
          </p:cNvPicPr>
          <p:nvPr/>
        </p:nvPicPr>
        <p:blipFill>
          <a:blip r:embed="rId4"/>
          <a:stretch>
            <a:fillRect/>
          </a:stretch>
        </p:blipFill>
        <p:spPr>
          <a:xfrm>
            <a:off x="6845893" y="1756249"/>
            <a:ext cx="4835627" cy="1141060"/>
          </a:xfrm>
          <a:prstGeom prst="rect">
            <a:avLst/>
          </a:prstGeom>
        </p:spPr>
      </p:pic>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5"/>
          <a:srcRect l="30561" t="10399" r="50535" b="8263"/>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6"/>
          <a:srcRect l="30491" t="8627" r="50605" b="10037"/>
          <a:stretch/>
        </p:blipFill>
        <p:spPr>
          <a:xfrm>
            <a:off x="1138331" y="4448847"/>
            <a:ext cx="2304781"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7"/>
          <a:srcRect l="30670" t="9675" r="50377" b="10231"/>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8"/>
          <a:srcRect l="30721" t="9868" r="50446" b="10038"/>
          <a:stretch/>
        </p:blipFill>
        <p:spPr>
          <a:xfrm>
            <a:off x="3516921" y="4480420"/>
            <a:ext cx="2296154" cy="2034391"/>
          </a:xfrm>
          <a:prstGeom prst="rect">
            <a:avLst/>
          </a:prstGeom>
        </p:spPr>
      </p:pic>
    </p:spTree>
    <p:extLst>
      <p:ext uri="{BB962C8B-B14F-4D97-AF65-F5344CB8AC3E}">
        <p14:creationId xmlns:p14="http://schemas.microsoft.com/office/powerpoint/2010/main" val="220161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476120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425277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[1]</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417978"/>
          </a:xfrm>
        </p:spPr>
        <p:txBody>
          <a:bodyPr/>
          <a:lstStyle/>
          <a:p>
            <a:pPr>
              <a:spcBef>
                <a:spcPts val="100"/>
              </a:spcBef>
            </a:pPr>
            <a:r>
              <a:rPr lang="en-GB" dirty="0"/>
              <a:t>The proposed </a:t>
            </a:r>
            <a:r>
              <a:rPr lang="en-GB" dirty="0" err="1"/>
              <a:t>SkiNet</a:t>
            </a:r>
            <a:r>
              <a:rPr lang="en-GB" dirty="0"/>
              <a:t> is a two-stage pipeline wherein the lesion segmentation is followed by the lesion classification.</a:t>
            </a:r>
          </a:p>
          <a:p>
            <a:pPr>
              <a:spcBef>
                <a:spcPts val="100"/>
              </a:spcBef>
            </a:pPr>
            <a:r>
              <a:rPr lang="en-GB" dirty="0"/>
              <a:t>A novel segmentation model named Bayesian </a:t>
            </a:r>
            <a:r>
              <a:rPr lang="en-GB" dirty="0" err="1"/>
              <a:t>MultiResUNet</a:t>
            </a:r>
            <a:r>
              <a:rPr lang="en-GB" dirty="0"/>
              <a:t> is used to estimate the uncertainty on the predicted segmentation map. Saliency-based methods like XRAI, Grad-CAM and Guided Backprop are explored to provide post-hoc explanations of the deep learning models.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62</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64306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Aleatoric vs epistemic uncertainty</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97931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There are mainly two types of uncertainty visualization, Aleatoric and Epistemic uncertainty:</a:t>
            </a:r>
          </a:p>
          <a:p>
            <a:pPr>
              <a:spcBef>
                <a:spcPts val="100"/>
              </a:spcBef>
            </a:pPr>
            <a:r>
              <a:rPr lang="en-GB" b="1" dirty="0"/>
              <a:t>Aleatoric uncertainty </a:t>
            </a:r>
            <a:r>
              <a:rPr lang="en-GB" dirty="0"/>
              <a:t>captures noise inherent in the data and cannot be abated by collecting more data. </a:t>
            </a:r>
          </a:p>
          <a:p>
            <a:pPr>
              <a:spcBef>
                <a:spcPts val="100"/>
              </a:spcBef>
            </a:pPr>
            <a:r>
              <a:rPr lang="en-GB" b="1" dirty="0"/>
              <a:t>Epistemic uncertainty</a:t>
            </a:r>
            <a:r>
              <a:rPr lang="en-GB" dirty="0"/>
              <a:t>, also known as model uncertainty, accounts for variability in the parameters of the model and </a:t>
            </a:r>
            <a:r>
              <a:rPr lang="en-GB" dirty="0" err="1"/>
              <a:t>analyzes</a:t>
            </a:r>
            <a:r>
              <a:rPr lang="en-GB" dirty="0"/>
              <a:t> what the model is not aware owing to the lack of training data. Epistemic uncertainty is helpful to understand examples that vary from training data especially in situations where we have small and imbalanced datasets, which is common in CAD systems.</a:t>
            </a:r>
          </a:p>
          <a:p>
            <a:pPr>
              <a:spcBef>
                <a:spcPts val="100"/>
              </a:spcBef>
            </a:pPr>
            <a:r>
              <a:rPr lang="en-GB" dirty="0"/>
              <a:t>Uncertainties are formulated as probability distributions over the model parameters (for</a:t>
            </a:r>
          </a:p>
          <a:p>
            <a:pPr>
              <a:spcBef>
                <a:spcPts val="100"/>
              </a:spcBef>
            </a:pPr>
            <a:r>
              <a:rPr lang="en-GB" dirty="0"/>
              <a:t>epistemic uncertainty) or model inputs (for aleatoric uncertainty).</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Tree>
    <p:extLst>
      <p:ext uri="{BB962C8B-B14F-4D97-AF65-F5344CB8AC3E}">
        <p14:creationId xmlns:p14="http://schemas.microsoft.com/office/powerpoint/2010/main" val="550897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Macro-</a:t>
            </a:r>
            <a:r>
              <a:rPr lang="it-IT" sz="2000" b="1" spc="0" dirty="0" err="1"/>
              <a:t>topics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8"/>
            <a:ext cx="10465078" cy="5675612"/>
          </a:xfrm>
        </p:spPr>
        <p:txBody>
          <a:bodyPr rtlCol="0"/>
          <a:lstStyle>
            <a:defPPr>
              <a:defRPr lang="it-IT"/>
            </a:defPPr>
          </a:lstStyle>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estimation in binary segmentation</a:t>
            </a:r>
          </a:p>
          <a:p>
            <a:pPr marL="971550" lvl="1" indent="-285750">
              <a:lnSpc>
                <a:spcPct val="100000"/>
              </a:lnSpc>
              <a:spcBef>
                <a:spcPts val="0"/>
              </a:spcBef>
              <a:buSzPct val="95000"/>
            </a:pPr>
            <a:r>
              <a:rPr lang="en-GB" sz="2400" dirty="0"/>
              <a:t>Papers: 1-7</a:t>
            </a:r>
          </a:p>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estimation in multi-class segmentation</a:t>
            </a:r>
          </a:p>
          <a:p>
            <a:pPr marL="971550" lvl="1" indent="-285750">
              <a:lnSpc>
                <a:spcPct val="100000"/>
              </a:lnSpc>
              <a:spcBef>
                <a:spcPts val="0"/>
              </a:spcBef>
              <a:buSzPct val="95000"/>
            </a:pPr>
            <a:r>
              <a:rPr lang="en-GB" sz="2400" dirty="0"/>
              <a:t>Paper: 9</a:t>
            </a:r>
          </a:p>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as method to improve segmentation</a:t>
            </a:r>
          </a:p>
          <a:p>
            <a:pPr marL="971550" lvl="1" indent="-285750">
              <a:lnSpc>
                <a:spcPct val="100000"/>
              </a:lnSpc>
              <a:spcBef>
                <a:spcPts val="0"/>
              </a:spcBef>
              <a:buSzPct val="95000"/>
            </a:pPr>
            <a:r>
              <a:rPr lang="en-GB" sz="2400" dirty="0"/>
              <a:t>Papers: 3,5,6,8</a:t>
            </a:r>
          </a:p>
          <a:p>
            <a:pPr marL="285750" indent="-285750">
              <a:lnSpc>
                <a:spcPct val="100000"/>
              </a:lnSpc>
              <a:buSzPct val="95000"/>
            </a:pPr>
            <a:endParaRPr lang="en-GB" sz="1800" dirty="0"/>
          </a:p>
          <a:p>
            <a:pPr marL="285750" indent="-285750">
              <a:lnSpc>
                <a:spcPct val="100000"/>
              </a:lnSpc>
              <a:buSzPct val="95000"/>
            </a:pPr>
            <a:r>
              <a:rPr lang="en-GB" sz="1800" dirty="0"/>
              <a:t>Personal notes:</a:t>
            </a:r>
          </a:p>
          <a:p>
            <a:pPr marL="285750" indent="-285750">
              <a:lnSpc>
                <a:spcPct val="100000"/>
              </a:lnSpc>
              <a:buSzPct val="95000"/>
            </a:pPr>
            <a:r>
              <a:rPr lang="en-GB" sz="1800" dirty="0"/>
              <a:t>	1. The use of entropy on both test-time data augmentation and Monte Carlo dropout samples to measure uncertainty is something that exists in literature. There is variety of approaches.</a:t>
            </a:r>
          </a:p>
          <a:p>
            <a:pPr marL="285750" indent="-285750">
              <a:lnSpc>
                <a:spcPct val="100000"/>
              </a:lnSpc>
              <a:buSzPct val="95000"/>
            </a:pPr>
            <a:r>
              <a:rPr lang="en-GB" sz="1800" dirty="0"/>
              <a:t>	2. The question “how to transform the uncertainty map into a single metric?” is an open question, but the first papers have found maybe the best answer (accuracy of the prediction depending on the certainty)</a:t>
            </a:r>
          </a:p>
          <a:p>
            <a:pPr marL="285750" indent="-285750">
              <a:lnSpc>
                <a:spcPct val="100000"/>
              </a:lnSpc>
              <a:buSzPct val="95000"/>
            </a:pPr>
            <a:r>
              <a:rPr lang="en-GB" sz="1800" dirty="0"/>
              <a:t>	3. Uncertainty estimation in multi-class segmentation is not a topic with extensive literature, but it exists.</a:t>
            </a:r>
          </a:p>
          <a:p>
            <a:pPr marL="285750" indent="-285750">
              <a:lnSpc>
                <a:spcPct val="100000"/>
              </a:lnSpc>
              <a:buSzPct val="95000"/>
            </a:pPr>
            <a:r>
              <a:rPr lang="en-GB" sz="1800" dirty="0"/>
              <a:t>	4. The main methods to use uncertainty to improve segmentation are to have manual assistance from a domain expert, use it to fine tune model-specific features, or use uncertainty to remove uncertain pixels-voxels to improve performances.</a:t>
            </a:r>
          </a:p>
          <a:p>
            <a:pPr marL="285750" indent="-285750">
              <a:lnSpc>
                <a:spcPct val="100000"/>
              </a:lnSpc>
              <a:buSzPct val="95000"/>
            </a:pPr>
            <a:r>
              <a:rPr lang="en-GB" sz="1800" dirty="0"/>
              <a:t>	5. Assuring segmentation quality without a test-set is still an open question in literature.</a:t>
            </a:r>
          </a:p>
          <a:p>
            <a:pPr marL="285750" indent="-285750">
              <a:lnSpc>
                <a:spcPct val="100000"/>
              </a:lnSpc>
              <a:buSzPct val="95000"/>
            </a:pPr>
            <a:endParaRPr lang="en-GB" sz="1800" dirty="0"/>
          </a:p>
          <a:p>
            <a:pPr marL="285750" indent="-285750">
              <a:lnSpc>
                <a:spcPct val="100000"/>
              </a:lnSpc>
              <a:buSzPct val="95000"/>
            </a:pPr>
            <a:r>
              <a:rPr lang="en-GB" sz="1800" dirty="0"/>
              <a:t>In the next slides, most important aspects of 9 papers are exposed.</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63</a:t>
            </a:fld>
            <a:endParaRPr lang="it-IT"/>
          </a:p>
        </p:txBody>
      </p:sp>
      <p:sp>
        <p:nvSpPr>
          <p:cNvPr id="2" name="Segnaposto piè di pagina 4">
            <a:extLst>
              <a:ext uri="{FF2B5EF4-FFF2-40B4-BE49-F238E27FC236}">
                <a16:creationId xmlns:a16="http://schemas.microsoft.com/office/drawing/2014/main" id="{A4A2646E-6C47-764C-C758-653EAC529373}"/>
              </a:ext>
            </a:extLst>
          </p:cNvPr>
          <p:cNvSpPr>
            <a:spLocks noGrp="1"/>
          </p:cNvSpPr>
          <p:nvPr>
            <p:ph type="ftr" sz="quarter" idx="11"/>
          </p:nvPr>
        </p:nvSpPr>
        <p:spPr>
          <a:xfrm rot="16200000">
            <a:off x="-528868" y="1139512"/>
            <a:ext cx="2350169" cy="247610"/>
          </a:xfrm>
        </p:spPr>
        <p:txBody>
          <a:bodyPr rtlCol="0"/>
          <a:lstStyle>
            <a:defPPr>
              <a:defRPr lang="it-IT"/>
            </a:defPPr>
          </a:lstStyle>
          <a:p>
            <a:pPr algn="ctr" rtl="0"/>
            <a:r>
              <a:rPr lang="it-IT" dirty="0" err="1"/>
              <a:t>Uncertainty</a:t>
            </a:r>
            <a:r>
              <a:rPr lang="it-IT" dirty="0"/>
              <a:t> in </a:t>
            </a:r>
            <a:r>
              <a:rPr lang="it-IT" dirty="0" err="1"/>
              <a:t>histologic</a:t>
            </a:r>
            <a:r>
              <a:rPr lang="it-IT" dirty="0"/>
              <a:t> images </a:t>
            </a:r>
            <a:r>
              <a:rPr lang="it-IT" dirty="0" err="1"/>
              <a:t>segmentation</a:t>
            </a:r>
            <a:endParaRPr lang="it-IT" dirty="0"/>
          </a:p>
        </p:txBody>
      </p:sp>
    </p:spTree>
    <p:extLst>
      <p:ext uri="{BB962C8B-B14F-4D97-AF65-F5344CB8AC3E}">
        <p14:creationId xmlns:p14="http://schemas.microsoft.com/office/powerpoint/2010/main" val="3054275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err="1"/>
              <a:t>uncertainty</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977425"/>
          </a:xfrm>
        </p:spPr>
        <p:txBody>
          <a:bodyPr rtlCol="0"/>
          <a:lstStyle>
            <a:defPPr>
              <a:defRPr lang="it-IT"/>
            </a:defPPr>
          </a:lstStyle>
          <a:p>
            <a:pPr rtl="0">
              <a:lnSpc>
                <a:spcPct val="100000"/>
              </a:lnSpc>
              <a:spcBef>
                <a:spcPts val="0"/>
              </a:spcBef>
              <a:spcAft>
                <a:spcPts val="0"/>
              </a:spcAft>
              <a:buSzPct val="95000"/>
            </a:pPr>
            <a:r>
              <a:rPr lang="en-GB" sz="1800" dirty="0"/>
              <a:t>The two approaches are then combined to calculate the overall uncertainty where a test sample s* is augmented to form M different versions of the image and is forwarded to the network with the dropout activated during the test time. The mean μ over these iterations is considered as the final result on a given test sample. μ is computed as shown in the equation:</a:t>
            </a:r>
            <a:endParaRPr lang="it-IT" sz="1800" baseline="-250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64</a:t>
            </a:fld>
            <a:endParaRPr lang="it-IT"/>
          </a:p>
        </p:txBody>
      </p:sp>
      <p:pic>
        <p:nvPicPr>
          <p:cNvPr id="3" name="Immagine 2">
            <a:extLst>
              <a:ext uri="{FF2B5EF4-FFF2-40B4-BE49-F238E27FC236}">
                <a16:creationId xmlns:a16="http://schemas.microsoft.com/office/drawing/2014/main" id="{082575BB-A41C-B3F7-64E8-88476A281DEE}"/>
              </a:ext>
            </a:extLst>
          </p:cNvPr>
          <p:cNvPicPr>
            <a:picLocks noChangeAspect="1"/>
          </p:cNvPicPr>
          <p:nvPr/>
        </p:nvPicPr>
        <p:blipFill>
          <a:blip r:embed="rId4"/>
          <a:srcRect/>
          <a:stretch/>
        </p:blipFill>
        <p:spPr>
          <a:xfrm>
            <a:off x="5275200" y="1831009"/>
            <a:ext cx="1638424" cy="572326"/>
          </a:xfrm>
          <a:prstGeom prst="rect">
            <a:avLst/>
          </a:prstGeom>
        </p:spPr>
      </p:pic>
      <p:sp>
        <p:nvSpPr>
          <p:cNvPr id="20" name="CasellaDiTesto 19">
            <a:extLst>
              <a:ext uri="{FF2B5EF4-FFF2-40B4-BE49-F238E27FC236}">
                <a16:creationId xmlns:a16="http://schemas.microsoft.com/office/drawing/2014/main" id="{1E16B5D2-8C44-095B-E154-C879E3911ED5}"/>
              </a:ext>
            </a:extLst>
          </p:cNvPr>
          <p:cNvSpPr txBox="1"/>
          <p:nvPr/>
        </p:nvSpPr>
        <p:spPr>
          <a:xfrm>
            <a:off x="8614613" y="4876421"/>
            <a:ext cx="3449716" cy="307777"/>
          </a:xfrm>
          <a:prstGeom prst="rect">
            <a:avLst/>
          </a:prstGeom>
          <a:noFill/>
        </p:spPr>
        <p:txBody>
          <a:bodyPr wrap="square">
            <a:spAutoFit/>
          </a:bodyPr>
          <a:lstStyle/>
          <a:p>
            <a:r>
              <a:rPr lang="en-GB" sz="1400" dirty="0"/>
              <a:t>where </a:t>
            </a:r>
            <a:r>
              <a:rPr lang="en-GB" sz="1400" dirty="0" err="1"/>
              <a:t>p</a:t>
            </a:r>
            <a:r>
              <a:rPr lang="en-GB" sz="1400" baseline="-25000" dirty="0" err="1"/>
              <a:t>n</a:t>
            </a:r>
            <a:r>
              <a:rPr lang="en-GB" sz="1400" dirty="0"/>
              <a:t> is the probability of n</a:t>
            </a:r>
            <a:r>
              <a:rPr lang="en-GB" sz="1400" baseline="30000" dirty="0"/>
              <a:t>th</a:t>
            </a:r>
            <a:r>
              <a:rPr lang="en-GB" sz="1400" dirty="0"/>
              <a:t> class</a:t>
            </a:r>
            <a:endParaRPr lang="en-US" sz="1400" dirty="0"/>
          </a:p>
        </p:txBody>
      </p:sp>
      <p:sp>
        <p:nvSpPr>
          <p:cNvPr id="14" name="Segnaposto testo 6">
            <a:extLst>
              <a:ext uri="{FF2B5EF4-FFF2-40B4-BE49-F238E27FC236}">
                <a16:creationId xmlns:a16="http://schemas.microsoft.com/office/drawing/2014/main" id="{9ECA58EC-3D50-7530-273B-B686AFD94E53}"/>
              </a:ext>
            </a:extLst>
          </p:cNvPr>
          <p:cNvSpPr txBox="1">
            <a:spLocks/>
          </p:cNvSpPr>
          <p:nvPr/>
        </p:nvSpPr>
        <p:spPr>
          <a:xfrm>
            <a:off x="1204511" y="2403335"/>
            <a:ext cx="10465078" cy="80508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where s*</a:t>
            </a:r>
            <a:r>
              <a:rPr lang="en-GB" sz="1800" baseline="-25000" dirty="0"/>
              <a:t>m</a:t>
            </a:r>
            <a:r>
              <a:rPr lang="en-GB" sz="1800" dirty="0"/>
              <a:t> denotes the augmented image passed and W</a:t>
            </a:r>
            <a:r>
              <a:rPr lang="en-GB" sz="1800" baseline="-25000" dirty="0"/>
              <a:t>m</a:t>
            </a:r>
            <a:r>
              <a:rPr lang="en-GB" sz="1800" dirty="0"/>
              <a:t> denotes the weights of the network with dropouts during the </a:t>
            </a:r>
            <a:r>
              <a:rPr lang="en-GB" sz="1800" dirty="0" err="1"/>
              <a:t>m</a:t>
            </a:r>
            <a:r>
              <a:rPr lang="en-GB" sz="1800" baseline="30000" dirty="0" err="1"/>
              <a:t>th</a:t>
            </a:r>
            <a:r>
              <a:rPr lang="en-GB" sz="1800" dirty="0"/>
              <a:t> iteration and M is the total number of iterations. Among several classes y*, the one with </a:t>
            </a:r>
            <a:r>
              <a:rPr lang="en-GB" sz="1800" dirty="0" err="1"/>
              <a:t>μ</a:t>
            </a:r>
            <a:r>
              <a:rPr lang="en-GB" sz="1800" baseline="-25000" dirty="0" err="1"/>
              <a:t>max</a:t>
            </a:r>
            <a:r>
              <a:rPr lang="en-GB" sz="1800" dirty="0"/>
              <a:t> is selected as the outcome for each test sample s*</a:t>
            </a:r>
          </a:p>
        </p:txBody>
      </p:sp>
      <p:sp>
        <p:nvSpPr>
          <p:cNvPr id="9" name="Segnaposto testo 6">
            <a:extLst>
              <a:ext uri="{FF2B5EF4-FFF2-40B4-BE49-F238E27FC236}">
                <a16:creationId xmlns:a16="http://schemas.microsoft.com/office/drawing/2014/main" id="{2ECD1713-1E09-22B7-FCC5-7E48B0E10F3D}"/>
              </a:ext>
            </a:extLst>
          </p:cNvPr>
          <p:cNvSpPr txBox="1">
            <a:spLocks/>
          </p:cNvSpPr>
          <p:nvPr/>
        </p:nvSpPr>
        <p:spPr>
          <a:xfrm>
            <a:off x="1138332" y="3648019"/>
            <a:ext cx="10465078" cy="7428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estimate the </a:t>
            </a:r>
            <a:r>
              <a:rPr lang="en-GB" sz="1800" b="1" dirty="0"/>
              <a:t>model uncertainty φ</a:t>
            </a:r>
            <a:r>
              <a:rPr lang="en-GB" sz="1800" dirty="0"/>
              <a:t>, we calculate the entropy of the averaged probability vector across the N classes using the equation</a:t>
            </a:r>
          </a:p>
        </p:txBody>
      </p:sp>
      <p:pic>
        <p:nvPicPr>
          <p:cNvPr id="15" name="Immagine 14">
            <a:extLst>
              <a:ext uri="{FF2B5EF4-FFF2-40B4-BE49-F238E27FC236}">
                <a16:creationId xmlns:a16="http://schemas.microsoft.com/office/drawing/2014/main" id="{22A7E2EB-D3BD-AB66-98B7-16F7895816DB}"/>
              </a:ext>
            </a:extLst>
          </p:cNvPr>
          <p:cNvPicPr>
            <a:picLocks noChangeAspect="1"/>
          </p:cNvPicPr>
          <p:nvPr/>
        </p:nvPicPr>
        <p:blipFill>
          <a:blip r:embed="rId5"/>
          <a:srcRect/>
          <a:stretch/>
        </p:blipFill>
        <p:spPr>
          <a:xfrm>
            <a:off x="4815609" y="3972389"/>
            <a:ext cx="2557606" cy="1102416"/>
          </a:xfrm>
          <a:prstGeom prst="rect">
            <a:avLst/>
          </a:prstGeom>
        </p:spPr>
      </p:pic>
      <p:sp>
        <p:nvSpPr>
          <p:cNvPr id="21" name="CasellaDiTesto 20">
            <a:extLst>
              <a:ext uri="{FF2B5EF4-FFF2-40B4-BE49-F238E27FC236}">
                <a16:creationId xmlns:a16="http://schemas.microsoft.com/office/drawing/2014/main" id="{AB3235BD-2D3A-BC07-CBAC-BE15DB2F969D}"/>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Tree>
    <p:extLst>
      <p:ext uri="{BB962C8B-B14F-4D97-AF65-F5344CB8AC3E}">
        <p14:creationId xmlns:p14="http://schemas.microsoft.com/office/powerpoint/2010/main" val="772651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Evaluation METRICS: UNCERTAINTY</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977425"/>
          </a:xfrm>
        </p:spPr>
        <p:txBody>
          <a:bodyPr rtlCol="0"/>
          <a:lstStyle>
            <a:defPPr>
              <a:defRPr lang="it-IT"/>
            </a:defPPr>
          </a:lstStyle>
          <a:p>
            <a:pPr rtl="0">
              <a:lnSpc>
                <a:spcPct val="100000"/>
              </a:lnSpc>
              <a:spcBef>
                <a:spcPts val="0"/>
              </a:spcBef>
              <a:spcAft>
                <a:spcPts val="0"/>
              </a:spcAft>
              <a:buSzPct val="95000"/>
            </a:pPr>
            <a:r>
              <a:rPr lang="en-GB" sz="1800" dirty="0"/>
              <a:t>Normalized uncertainty </a:t>
            </a:r>
            <a:r>
              <a:rPr lang="el-GR" sz="2000" dirty="0"/>
              <a:t>φ</a:t>
            </a:r>
            <a:r>
              <a:rPr lang="it-IT" sz="2000" baseline="-25000" dirty="0" err="1"/>
              <a:t>norm</a:t>
            </a:r>
            <a:r>
              <a:rPr lang="it-IT" sz="2000" baseline="-25000" dirty="0"/>
              <a:t> </a:t>
            </a:r>
            <a:r>
              <a:rPr lang="it-IT" sz="1800" dirty="0" err="1"/>
              <a:t>is</a:t>
            </a:r>
            <a:r>
              <a:rPr lang="it-IT" sz="1800" dirty="0"/>
              <a:t> </a:t>
            </a:r>
            <a:r>
              <a:rPr lang="it-IT" sz="1800" dirty="0" err="1"/>
              <a:t>calculated</a:t>
            </a:r>
            <a:r>
              <a:rPr lang="it-IT" sz="1800" dirty="0"/>
              <a:t>:</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65</a:t>
            </a:fld>
            <a:endParaRPr lang="it-IT"/>
          </a:p>
        </p:txBody>
      </p:sp>
      <p:pic>
        <p:nvPicPr>
          <p:cNvPr id="3" name="Immagine 2">
            <a:extLst>
              <a:ext uri="{FF2B5EF4-FFF2-40B4-BE49-F238E27FC236}">
                <a16:creationId xmlns:a16="http://schemas.microsoft.com/office/drawing/2014/main" id="{082575BB-A41C-B3F7-64E8-88476A281DEE}"/>
              </a:ext>
            </a:extLst>
          </p:cNvPr>
          <p:cNvPicPr>
            <a:picLocks noChangeAspect="1"/>
          </p:cNvPicPr>
          <p:nvPr/>
        </p:nvPicPr>
        <p:blipFill>
          <a:blip r:embed="rId3"/>
          <a:srcRect/>
          <a:stretch/>
        </p:blipFill>
        <p:spPr>
          <a:xfrm>
            <a:off x="4668267" y="1303839"/>
            <a:ext cx="2852290" cy="1055572"/>
          </a:xfrm>
          <a:prstGeom prst="rect">
            <a:avLst/>
          </a:prstGeom>
        </p:spPr>
      </p:pic>
      <p:sp>
        <p:nvSpPr>
          <p:cNvPr id="14" name="Segnaposto testo 6">
            <a:extLst>
              <a:ext uri="{FF2B5EF4-FFF2-40B4-BE49-F238E27FC236}">
                <a16:creationId xmlns:a16="http://schemas.microsoft.com/office/drawing/2014/main" id="{9ECA58EC-3D50-7530-273B-B686AFD94E53}"/>
              </a:ext>
            </a:extLst>
          </p:cNvPr>
          <p:cNvSpPr txBox="1">
            <a:spLocks/>
          </p:cNvSpPr>
          <p:nvPr/>
        </p:nvSpPr>
        <p:spPr>
          <a:xfrm>
            <a:off x="1204511" y="2403335"/>
            <a:ext cx="10465078" cy="62862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To split the predictions into certain and uncertain categories, we set a threshold </a:t>
            </a:r>
            <a:r>
              <a:rPr lang="en-GB" sz="1800" dirty="0" err="1"/>
              <a:t>φ</a:t>
            </a:r>
            <a:r>
              <a:rPr lang="en-GB" sz="1800" baseline="-25000" dirty="0" err="1"/>
              <a:t>T</a:t>
            </a:r>
            <a:r>
              <a:rPr lang="en-GB" sz="1800" dirty="0"/>
              <a:t> [0, 1] where a prediction is deemed to be certain if </a:t>
            </a:r>
            <a:r>
              <a:rPr lang="en-GB" sz="1800" dirty="0" err="1"/>
              <a:t>φ</a:t>
            </a:r>
            <a:r>
              <a:rPr lang="en-GB" sz="1800" baseline="-25000" dirty="0" err="1"/>
              <a:t>norm</a:t>
            </a:r>
            <a:r>
              <a:rPr lang="en-GB" sz="1800" dirty="0"/>
              <a:t> &lt; </a:t>
            </a:r>
            <a:r>
              <a:rPr lang="en-GB" sz="1800" dirty="0" err="1"/>
              <a:t>φ</a:t>
            </a:r>
            <a:r>
              <a:rPr lang="en-GB" sz="1800" baseline="-25000" dirty="0" err="1"/>
              <a:t>T</a:t>
            </a:r>
            <a:r>
              <a:rPr lang="en-GB" sz="1800" dirty="0"/>
              <a:t> and uncertain if </a:t>
            </a:r>
            <a:r>
              <a:rPr lang="en-GB" sz="1800" dirty="0" err="1"/>
              <a:t>φ</a:t>
            </a:r>
            <a:r>
              <a:rPr lang="en-GB" sz="1800" baseline="-25000" dirty="0" err="1"/>
              <a:t>norm</a:t>
            </a:r>
            <a:endParaRPr lang="en-GB" sz="1800" baseline="-25000" dirty="0"/>
          </a:p>
        </p:txBody>
      </p:sp>
      <p:sp>
        <p:nvSpPr>
          <p:cNvPr id="2" name="CasellaDiTesto 1">
            <a:extLst>
              <a:ext uri="{FF2B5EF4-FFF2-40B4-BE49-F238E27FC236}">
                <a16:creationId xmlns:a16="http://schemas.microsoft.com/office/drawing/2014/main" id="{B2D86D74-26D3-8F9E-103D-B968AEC05DF5}"/>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
        <p:nvSpPr>
          <p:cNvPr id="8" name="Segnaposto testo 6">
            <a:extLst>
              <a:ext uri="{FF2B5EF4-FFF2-40B4-BE49-F238E27FC236}">
                <a16:creationId xmlns:a16="http://schemas.microsoft.com/office/drawing/2014/main" id="{41AE9928-1D4A-573E-FDC1-36578FFC20A9}"/>
              </a:ext>
            </a:extLst>
          </p:cNvPr>
          <p:cNvSpPr txBox="1">
            <a:spLocks/>
          </p:cNvSpPr>
          <p:nvPr/>
        </p:nvSpPr>
        <p:spPr>
          <a:xfrm>
            <a:off x="1138332" y="3214693"/>
            <a:ext cx="10465078" cy="139734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There are 4 kinds of predictions:</a:t>
            </a:r>
          </a:p>
          <a:p>
            <a:pPr marL="285750" indent="-285750">
              <a:lnSpc>
                <a:spcPct val="100000"/>
              </a:lnSpc>
              <a:buSzPct val="95000"/>
              <a:buFont typeface="Arial" panose="020B0604020202020204" pitchFamily="34" charset="0"/>
              <a:buChar char="•"/>
            </a:pPr>
            <a:r>
              <a:rPr lang="en-GB" sz="1800" dirty="0"/>
              <a:t>Incorrect-uncertain (</a:t>
            </a:r>
            <a:r>
              <a:rPr lang="en-GB" sz="1800" dirty="0" err="1"/>
              <a:t>iu</a:t>
            </a:r>
            <a:r>
              <a:rPr lang="en-GB" sz="1800" dirty="0"/>
              <a:t>) </a:t>
            </a:r>
            <a:r>
              <a:rPr lang="en-GB" sz="1800" dirty="0">
                <a:sym typeface="Wingdings" panose="05000000000000000000" pitchFamily="2" charset="2"/>
              </a:rPr>
              <a:t></a:t>
            </a:r>
            <a:r>
              <a:rPr lang="en-GB" sz="1800" dirty="0"/>
              <a:t> prediction is incorrect and the model is uncertain about it</a:t>
            </a:r>
          </a:p>
          <a:p>
            <a:pPr marL="285750" indent="-285750">
              <a:lnSpc>
                <a:spcPct val="100000"/>
              </a:lnSpc>
              <a:buSzPct val="95000"/>
              <a:buFont typeface="Arial" panose="020B0604020202020204" pitchFamily="34" charset="0"/>
              <a:buChar char="•"/>
            </a:pPr>
            <a:r>
              <a:rPr lang="en-GB" sz="1800" dirty="0"/>
              <a:t>correct-uncertain (cu) </a:t>
            </a:r>
            <a:r>
              <a:rPr lang="en-GB" sz="1800" dirty="0">
                <a:sym typeface="Wingdings" panose="05000000000000000000" pitchFamily="2" charset="2"/>
              </a:rPr>
              <a:t> </a:t>
            </a:r>
            <a:r>
              <a:rPr lang="en-GB" sz="1800" dirty="0"/>
              <a:t>prediction is correct but the model is uncertain about it</a:t>
            </a:r>
          </a:p>
          <a:p>
            <a:pPr marL="285750" indent="-285750">
              <a:lnSpc>
                <a:spcPct val="100000"/>
              </a:lnSpc>
              <a:buSzPct val="95000"/>
              <a:buFont typeface="Arial" panose="020B0604020202020204" pitchFamily="34" charset="0"/>
              <a:buChar char="•"/>
            </a:pPr>
            <a:r>
              <a:rPr lang="en-GB" sz="1800" dirty="0"/>
              <a:t>correct-certain (cc) </a:t>
            </a:r>
            <a:r>
              <a:rPr lang="en-GB" sz="1800" dirty="0">
                <a:sym typeface="Wingdings" panose="05000000000000000000" pitchFamily="2" charset="2"/>
              </a:rPr>
              <a:t> prediction is correct and the model is uncertain about it</a:t>
            </a:r>
            <a:endParaRPr lang="en-GB" sz="1800" dirty="0"/>
          </a:p>
          <a:p>
            <a:pPr marL="285750" indent="-285750">
              <a:lnSpc>
                <a:spcPct val="100000"/>
              </a:lnSpc>
              <a:buSzPct val="95000"/>
              <a:buFont typeface="Arial" panose="020B0604020202020204" pitchFamily="34" charset="0"/>
              <a:buChar char="•"/>
            </a:pPr>
            <a:r>
              <a:rPr lang="en-GB" sz="1800" dirty="0"/>
              <a:t>incorrect-certain (</a:t>
            </a:r>
            <a:r>
              <a:rPr lang="en-GB" sz="1800" dirty="0" err="1"/>
              <a:t>ic</a:t>
            </a:r>
            <a:r>
              <a:rPr lang="en-GB" sz="1800" dirty="0"/>
              <a:t>)  </a:t>
            </a:r>
            <a:r>
              <a:rPr lang="en-GB" sz="1800" dirty="0">
                <a:sym typeface="Wingdings" panose="05000000000000000000" pitchFamily="2" charset="2"/>
              </a:rPr>
              <a:t> prediction is incorrect and the model is certain about it</a:t>
            </a:r>
            <a:endParaRPr lang="en-GB" sz="1800" baseline="-25000" dirty="0"/>
          </a:p>
        </p:txBody>
      </p:sp>
      <p:sp>
        <p:nvSpPr>
          <p:cNvPr id="12" name="Segnaposto testo 6">
            <a:extLst>
              <a:ext uri="{FF2B5EF4-FFF2-40B4-BE49-F238E27FC236}">
                <a16:creationId xmlns:a16="http://schemas.microsoft.com/office/drawing/2014/main" id="{BAFB0993-C8AC-E426-6978-B538F4F84C9D}"/>
              </a:ext>
            </a:extLst>
          </p:cNvPr>
          <p:cNvSpPr txBox="1">
            <a:spLocks/>
          </p:cNvSpPr>
          <p:nvPr/>
        </p:nvSpPr>
        <p:spPr>
          <a:xfrm>
            <a:off x="1138332" y="4864977"/>
            <a:ext cx="10465078" cy="139734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Diagnostic Accuracy A is represented in the form:</a:t>
            </a:r>
          </a:p>
        </p:txBody>
      </p:sp>
      <p:pic>
        <p:nvPicPr>
          <p:cNvPr id="18" name="Immagine 17">
            <a:extLst>
              <a:ext uri="{FF2B5EF4-FFF2-40B4-BE49-F238E27FC236}">
                <a16:creationId xmlns:a16="http://schemas.microsoft.com/office/drawing/2014/main" id="{CEC08363-83F1-2613-E356-B5C8624D4738}"/>
              </a:ext>
            </a:extLst>
          </p:cNvPr>
          <p:cNvPicPr>
            <a:picLocks noChangeAspect="1"/>
          </p:cNvPicPr>
          <p:nvPr/>
        </p:nvPicPr>
        <p:blipFill>
          <a:blip r:embed="rId4"/>
          <a:stretch>
            <a:fillRect/>
          </a:stretch>
        </p:blipFill>
        <p:spPr>
          <a:xfrm>
            <a:off x="3944961" y="5304571"/>
            <a:ext cx="4298902" cy="1110156"/>
          </a:xfrm>
          <a:prstGeom prst="rect">
            <a:avLst/>
          </a:prstGeom>
        </p:spPr>
      </p:pic>
      <p:sp>
        <p:nvSpPr>
          <p:cNvPr id="21" name="CasellaDiTesto 20">
            <a:extLst>
              <a:ext uri="{FF2B5EF4-FFF2-40B4-BE49-F238E27FC236}">
                <a16:creationId xmlns:a16="http://schemas.microsoft.com/office/drawing/2014/main" id="{C4B8EED2-A9D3-AFB0-9278-BE8F3ED8ABBC}"/>
              </a:ext>
            </a:extLst>
          </p:cNvPr>
          <p:cNvSpPr txBox="1"/>
          <p:nvPr/>
        </p:nvSpPr>
        <p:spPr>
          <a:xfrm>
            <a:off x="8642801" y="5972230"/>
            <a:ext cx="3449716" cy="523220"/>
          </a:xfrm>
          <a:prstGeom prst="rect">
            <a:avLst/>
          </a:prstGeom>
          <a:noFill/>
        </p:spPr>
        <p:txBody>
          <a:bodyPr wrap="square">
            <a:spAutoFit/>
          </a:bodyPr>
          <a:lstStyle/>
          <a:p>
            <a:r>
              <a:rPr lang="en-GB" sz="1400" dirty="0"/>
              <a:t>where L represents the count of each possible combination</a:t>
            </a:r>
            <a:endParaRPr lang="en-US" sz="1400" dirty="0"/>
          </a:p>
        </p:txBody>
      </p:sp>
    </p:spTree>
    <p:extLst>
      <p:ext uri="{BB962C8B-B14F-4D97-AF65-F5344CB8AC3E}">
        <p14:creationId xmlns:p14="http://schemas.microsoft.com/office/powerpoint/2010/main" val="2982096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[2]</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Test-time augmentation</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2055779"/>
          </a:xfrm>
        </p:spPr>
        <p:txBody>
          <a:bodyPr/>
          <a:lstStyle/>
          <a:p>
            <a:pPr>
              <a:spcBef>
                <a:spcPts val="100"/>
              </a:spcBef>
            </a:pPr>
            <a:r>
              <a:rPr lang="en-GB" dirty="0"/>
              <a:t>We propose a more general estimation of aleatoric uncertainty that is related to not only</a:t>
            </a:r>
          </a:p>
          <a:p>
            <a:pPr>
              <a:spcBef>
                <a:spcPts val="100"/>
              </a:spcBef>
            </a:pPr>
            <a:r>
              <a:rPr lang="en-GB" dirty="0"/>
              <a:t>image noise but also spatial transformations (rotation, scaling, flipping) of the input, considering different possible poses of the object during image acquisition. To obtain the transformation-related uncertainty, we </a:t>
            </a:r>
            <a:r>
              <a:rPr lang="en-GB" b="1" dirty="0"/>
              <a:t>augment the input image at test time</a:t>
            </a:r>
            <a:r>
              <a:rPr lang="en-GB" dirty="0"/>
              <a:t>, and obtain an estimation of the distribution of the prediction based on test-time augmentation.</a:t>
            </a:r>
          </a:p>
          <a:p>
            <a:pPr>
              <a:spcBef>
                <a:spcPts val="100"/>
              </a:spcBef>
            </a:pPr>
            <a:r>
              <a:rPr lang="en-GB" dirty="0"/>
              <a:t>We propose a mathematical formulation for test-time augmentation, and analyse its performance for the general aleatoric uncertainty estimation in medical image segmentation tasks.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66</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64306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Methods</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97931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Both the variance and entropy of the distribution p(Y|X) can be used to estimate uncertainty. However, variance is not sufficiently representative in the context of multimodal distributions. In this paper we use </a:t>
            </a:r>
            <a:r>
              <a:rPr lang="en-GB" b="1" dirty="0"/>
              <a:t>[Shannon]</a:t>
            </a:r>
            <a:r>
              <a:rPr lang="en-GB" dirty="0"/>
              <a:t> </a:t>
            </a:r>
            <a:r>
              <a:rPr lang="en-GB" b="1" dirty="0"/>
              <a:t>entropy</a:t>
            </a:r>
            <a:r>
              <a:rPr lang="en-GB" dirty="0"/>
              <a:t> for uncertainty</a:t>
            </a:r>
          </a:p>
          <a:p>
            <a:pPr>
              <a:spcBef>
                <a:spcPts val="100"/>
              </a:spcBef>
            </a:pPr>
            <a:r>
              <a:rPr lang="en-GB" dirty="0"/>
              <a:t>Estimation (both for aleatoric and epistemic uncertainties).</a:t>
            </a:r>
          </a:p>
          <a:p>
            <a:pPr>
              <a:spcBef>
                <a:spcPts val="100"/>
              </a:spcBef>
            </a:pPr>
            <a:endParaRPr lang="en-GB" dirty="0"/>
          </a:p>
          <a:p>
            <a:pPr>
              <a:spcBef>
                <a:spcPts val="100"/>
              </a:spcBef>
            </a:pPr>
            <a:r>
              <a:rPr lang="en-GB" dirty="0"/>
              <a:t>[Note: they use Monte Carlo sampling for Aleatoric Uncertainty estimation because they don’t apply inverse transformation to the perturbated images because they don’t know the </a:t>
            </a:r>
            <a:r>
              <a:rPr lang="en-GB" dirty="0" err="1"/>
              <a:t>paraemeters</a:t>
            </a:r>
            <a:r>
              <a:rPr lang="en-GB" dirty="0"/>
              <a:t>]</a:t>
            </a:r>
          </a:p>
          <a:p>
            <a:pPr>
              <a:spcBef>
                <a:spcPts val="100"/>
              </a:spcBef>
            </a:pPr>
            <a:endParaRPr lang="en-GB" dirty="0"/>
          </a:p>
          <a:p>
            <a:pPr>
              <a:spcBef>
                <a:spcPts val="100"/>
              </a:spcBef>
            </a:pPr>
            <a:endParaRPr lang="en-GB" dirty="0"/>
          </a:p>
          <a:p>
            <a:pPr>
              <a:spcBef>
                <a:spcPts val="100"/>
              </a:spcBef>
            </a:pPr>
            <a:r>
              <a:rPr lang="en-GB" dirty="0"/>
              <a:t>We use the volume variation coefficient (VVC) to estimate the structure-wise uncertainty</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pic>
        <p:nvPicPr>
          <p:cNvPr id="10" name="Immagine 9">
            <a:extLst>
              <a:ext uri="{FF2B5EF4-FFF2-40B4-BE49-F238E27FC236}">
                <a16:creationId xmlns:a16="http://schemas.microsoft.com/office/drawing/2014/main" id="{D9C0B387-4804-ED39-E5F6-7503583C5CE6}"/>
              </a:ext>
            </a:extLst>
          </p:cNvPr>
          <p:cNvPicPr>
            <a:picLocks noChangeAspect="1"/>
          </p:cNvPicPr>
          <p:nvPr/>
        </p:nvPicPr>
        <p:blipFill>
          <a:blip r:embed="rId2"/>
          <a:stretch>
            <a:fillRect/>
          </a:stretch>
        </p:blipFill>
        <p:spPr>
          <a:xfrm>
            <a:off x="770022" y="1760075"/>
            <a:ext cx="4930567" cy="3337849"/>
          </a:xfrm>
          <a:prstGeom prst="rect">
            <a:avLst/>
          </a:prstGeom>
        </p:spPr>
      </p:pic>
      <p:pic>
        <p:nvPicPr>
          <p:cNvPr id="13" name="Immagine 12">
            <a:extLst>
              <a:ext uri="{FF2B5EF4-FFF2-40B4-BE49-F238E27FC236}">
                <a16:creationId xmlns:a16="http://schemas.microsoft.com/office/drawing/2014/main" id="{5F2300AB-F45A-CDCA-E8F3-63B3CCCA7FA9}"/>
              </a:ext>
            </a:extLst>
          </p:cNvPr>
          <p:cNvPicPr>
            <a:picLocks noChangeAspect="1"/>
          </p:cNvPicPr>
          <p:nvPr/>
        </p:nvPicPr>
        <p:blipFill>
          <a:blip r:embed="rId3"/>
          <a:stretch>
            <a:fillRect/>
          </a:stretch>
        </p:blipFill>
        <p:spPr>
          <a:xfrm>
            <a:off x="8303562" y="5567529"/>
            <a:ext cx="1413145" cy="726198"/>
          </a:xfrm>
          <a:prstGeom prst="rect">
            <a:avLst/>
          </a:prstGeom>
        </p:spPr>
      </p:pic>
    </p:spTree>
    <p:extLst>
      <p:ext uri="{BB962C8B-B14F-4D97-AF65-F5344CB8AC3E}">
        <p14:creationId xmlns:p14="http://schemas.microsoft.com/office/powerpoint/2010/main" val="2364884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4" y="1705198"/>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2" y="2276967"/>
            <a:ext cx="10465078" cy="1870041"/>
          </a:xfrm>
        </p:spPr>
        <p:txBody>
          <a:bodyPr rtlCol="0"/>
          <a:lstStyle>
            <a:defPPr>
              <a:defRPr lang="it-IT"/>
            </a:defPPr>
          </a:lstStyle>
          <a:p>
            <a:pPr rtl="0">
              <a:lnSpc>
                <a:spcPct val="100000"/>
              </a:lnSpc>
              <a:spcBef>
                <a:spcPts val="0"/>
              </a:spcBef>
              <a:spcAft>
                <a:spcPts val="0"/>
              </a:spcAft>
              <a:buSzPct val="95000"/>
            </a:pPr>
            <a:r>
              <a:rPr lang="en-GB" sz="1800" dirty="0"/>
              <a:t>We compared different types of uncertainties for the segmentation results: </a:t>
            </a:r>
          </a:p>
          <a:p>
            <a:pPr marL="342900" indent="-342900" rtl="0">
              <a:lnSpc>
                <a:spcPct val="100000"/>
              </a:lnSpc>
              <a:spcBef>
                <a:spcPts val="0"/>
              </a:spcBef>
              <a:spcAft>
                <a:spcPts val="0"/>
              </a:spcAft>
              <a:buSzPct val="95000"/>
              <a:buAutoNum type="arabicParenR"/>
            </a:pPr>
            <a:r>
              <a:rPr lang="en-GB" sz="1800" dirty="0"/>
              <a:t>the proposed aleatoric uncertainty based on our formulated test-time augmentation (TTA)</a:t>
            </a:r>
          </a:p>
          <a:p>
            <a:pPr marL="342900" indent="-342900" rtl="0">
              <a:lnSpc>
                <a:spcPct val="100000"/>
              </a:lnSpc>
              <a:spcBef>
                <a:spcPts val="0"/>
              </a:spcBef>
              <a:spcAft>
                <a:spcPts val="0"/>
              </a:spcAft>
              <a:buSzPct val="95000"/>
              <a:buAutoNum type="arabicParenR"/>
            </a:pPr>
            <a:r>
              <a:rPr lang="en-GB" sz="1800" dirty="0"/>
              <a:t>the epistemic uncertainty based on test-time dropout (TTD) </a:t>
            </a:r>
          </a:p>
          <a:p>
            <a:pPr marL="342900" indent="-342900" rtl="0">
              <a:lnSpc>
                <a:spcPct val="100000"/>
              </a:lnSpc>
              <a:spcBef>
                <a:spcPts val="0"/>
              </a:spcBef>
              <a:spcAft>
                <a:spcPts val="0"/>
              </a:spcAft>
              <a:buSzPct val="95000"/>
              <a:buAutoNum type="arabicParenR"/>
            </a:pPr>
            <a:r>
              <a:rPr lang="en-GB" sz="1800" dirty="0"/>
              <a:t>hybrid uncertainty that combines the aleatoric and epistemic uncertainties based on TTA + TTD</a:t>
            </a:r>
          </a:p>
          <a:p>
            <a:pPr marL="342900" indent="-342900" rtl="0">
              <a:lnSpc>
                <a:spcPct val="100000"/>
              </a:lnSpc>
              <a:spcBef>
                <a:spcPts val="0"/>
              </a:spcBef>
              <a:spcAft>
                <a:spcPts val="0"/>
              </a:spcAft>
              <a:buSzPct val="95000"/>
              <a:buAutoNum type="arabicParenR"/>
            </a:pPr>
            <a:endParaRPr lang="en-GB" sz="1800" baseline="-25000" dirty="0"/>
          </a:p>
          <a:p>
            <a:pPr rtl="0">
              <a:lnSpc>
                <a:spcPct val="100000"/>
              </a:lnSpc>
              <a:spcBef>
                <a:spcPts val="0"/>
              </a:spcBef>
              <a:spcAft>
                <a:spcPts val="0"/>
              </a:spcAft>
              <a:buSzPct val="95000"/>
            </a:pPr>
            <a:r>
              <a:rPr lang="en-GB" sz="1800" dirty="0"/>
              <a:t>We also evaluated the segmentation accuracy of these different prediction methods: TTA, TTD, TTA + TTD and the baseline that uses a single prediction without TTA and TTD</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67</a:t>
            </a:fld>
            <a:endParaRPr lang="it-IT"/>
          </a:p>
        </p:txBody>
      </p:sp>
      <p:sp>
        <p:nvSpPr>
          <p:cNvPr id="2" name="CasellaDiTesto 1">
            <a:extLst>
              <a:ext uri="{FF2B5EF4-FFF2-40B4-BE49-F238E27FC236}">
                <a16:creationId xmlns:a16="http://schemas.microsoft.com/office/drawing/2014/main" id="{B74020A2-FECB-A150-9D57-7581C44F8678}"/>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spTree>
    <p:extLst>
      <p:ext uri="{BB962C8B-B14F-4D97-AF65-F5344CB8AC3E}">
        <p14:creationId xmlns:p14="http://schemas.microsoft.com/office/powerpoint/2010/main" val="3460754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Plots and </a:t>
            </a:r>
            <a:r>
              <a:rPr lang="it-IT" sz="2000" b="1" spc="0" dirty="0" err="1"/>
              <a:t>measures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80"/>
            <a:ext cx="1795363" cy="289250"/>
          </a:xfrm>
        </p:spPr>
        <p:txBody>
          <a:bodyPr rtlCol="0"/>
          <a:lstStyle>
            <a:defPPr>
              <a:defRPr lang="it-IT"/>
            </a:defPPr>
          </a:lstStyle>
          <a:p>
            <a:pPr rtl="0">
              <a:lnSpc>
                <a:spcPct val="100000"/>
              </a:lnSpc>
              <a:spcBef>
                <a:spcPts val="0"/>
              </a:spcBef>
              <a:spcAft>
                <a:spcPts val="0"/>
              </a:spcAft>
              <a:buSzPct val="95000"/>
            </a:pPr>
            <a:r>
              <a:rPr lang="en-GB" sz="1800" dirty="0"/>
              <a:t>N=20 was chosen </a:t>
            </a:r>
            <a:r>
              <a:rPr lang="en-GB" sz="1800" dirty="0">
                <a:sym typeface="Wingdings" panose="05000000000000000000" pitchFamily="2" charset="2"/>
              </a:rPr>
              <a:t></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68</a:t>
            </a:fld>
            <a:endParaRPr lang="it-IT"/>
          </a:p>
        </p:txBody>
      </p:sp>
      <p:sp>
        <p:nvSpPr>
          <p:cNvPr id="2" name="CasellaDiTesto 1">
            <a:extLst>
              <a:ext uri="{FF2B5EF4-FFF2-40B4-BE49-F238E27FC236}">
                <a16:creationId xmlns:a16="http://schemas.microsoft.com/office/drawing/2014/main" id="{B74020A2-FECB-A150-9D57-7581C44F8678}"/>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pic>
        <p:nvPicPr>
          <p:cNvPr id="9" name="Immagine 8">
            <a:extLst>
              <a:ext uri="{FF2B5EF4-FFF2-40B4-BE49-F238E27FC236}">
                <a16:creationId xmlns:a16="http://schemas.microsoft.com/office/drawing/2014/main" id="{1A18918E-CD15-E21D-A2AF-EF10D848CC9D}"/>
              </a:ext>
            </a:extLst>
          </p:cNvPr>
          <p:cNvPicPr>
            <a:picLocks noChangeAspect="1"/>
          </p:cNvPicPr>
          <p:nvPr/>
        </p:nvPicPr>
        <p:blipFill>
          <a:blip r:embed="rId4"/>
          <a:stretch>
            <a:fillRect/>
          </a:stretch>
        </p:blipFill>
        <p:spPr>
          <a:xfrm>
            <a:off x="3176337" y="865117"/>
            <a:ext cx="8742560" cy="2740206"/>
          </a:xfrm>
          <a:prstGeom prst="rect">
            <a:avLst/>
          </a:prstGeom>
        </p:spPr>
      </p:pic>
      <p:pic>
        <p:nvPicPr>
          <p:cNvPr id="8" name="Immagine 7">
            <a:extLst>
              <a:ext uri="{FF2B5EF4-FFF2-40B4-BE49-F238E27FC236}">
                <a16:creationId xmlns:a16="http://schemas.microsoft.com/office/drawing/2014/main" id="{FD677DF0-4213-9A18-7221-404BB397952A}"/>
              </a:ext>
            </a:extLst>
          </p:cNvPr>
          <p:cNvPicPr>
            <a:picLocks noChangeAspect="1"/>
          </p:cNvPicPr>
          <p:nvPr/>
        </p:nvPicPr>
        <p:blipFill>
          <a:blip r:embed="rId5"/>
          <a:stretch>
            <a:fillRect/>
          </a:stretch>
        </p:blipFill>
        <p:spPr>
          <a:xfrm>
            <a:off x="795712" y="4118310"/>
            <a:ext cx="8593069" cy="2434380"/>
          </a:xfrm>
          <a:prstGeom prst="rect">
            <a:avLst/>
          </a:prstGeom>
        </p:spPr>
      </p:pic>
      <p:sp>
        <p:nvSpPr>
          <p:cNvPr id="10" name="Segnaposto testo 6">
            <a:extLst>
              <a:ext uri="{FF2B5EF4-FFF2-40B4-BE49-F238E27FC236}">
                <a16:creationId xmlns:a16="http://schemas.microsoft.com/office/drawing/2014/main" id="{56F0F4FB-649F-E30B-711F-B86DABA355B9}"/>
              </a:ext>
            </a:extLst>
          </p:cNvPr>
          <p:cNvSpPr txBox="1">
            <a:spLocks/>
          </p:cNvSpPr>
          <p:nvPr/>
        </p:nvSpPr>
        <p:spPr>
          <a:xfrm>
            <a:off x="9569024" y="4118310"/>
            <a:ext cx="2349873" cy="15120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sym typeface="Wingdings" panose="05000000000000000000" pitchFamily="2" charset="2"/>
              </a:rPr>
              <a:t> </a:t>
            </a:r>
            <a:r>
              <a:rPr lang="en-GB" sz="1800" dirty="0"/>
              <a:t>Plot that shows the dices distribution of the N different inferences on 5 different images</a:t>
            </a:r>
          </a:p>
        </p:txBody>
      </p:sp>
    </p:spTree>
    <p:extLst>
      <p:ext uri="{BB962C8B-B14F-4D97-AF65-F5344CB8AC3E}">
        <p14:creationId xmlns:p14="http://schemas.microsoft.com/office/powerpoint/2010/main" val="4096472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[3]</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Uncertainty measure</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316108"/>
          </a:xfrm>
        </p:spPr>
        <p:txBody>
          <a:bodyPr/>
          <a:lstStyle/>
          <a:p>
            <a:pPr>
              <a:spcBef>
                <a:spcPts val="100"/>
              </a:spcBef>
            </a:pPr>
            <a:r>
              <a:rPr lang="en-GB" dirty="0"/>
              <a:t>This work introduced a </a:t>
            </a:r>
            <a:r>
              <a:rPr lang="en-GB" dirty="0" err="1"/>
              <a:t>UNet</a:t>
            </a:r>
            <a:r>
              <a:rPr lang="en-GB" dirty="0"/>
              <a:t>-based Bayesian deep-learning (BDL) model to segment potentially malignant and malignant lesion areas in the oral cavity. The model can quantify uncertainty in predictions.</a:t>
            </a:r>
          </a:p>
          <a:p>
            <a:pPr>
              <a:spcBef>
                <a:spcPts val="100"/>
              </a:spcBef>
            </a:pPr>
            <a:endParaRPr lang="en-GB" dirty="0"/>
          </a:p>
          <a:p>
            <a:pPr>
              <a:spcBef>
                <a:spcPts val="100"/>
              </a:spcBef>
            </a:pPr>
            <a:r>
              <a:rPr lang="en-GB" dirty="0"/>
              <a:t>The uncertainty is obtained by calculating the variance:</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69</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grpSp>
        <p:nvGrpSpPr>
          <p:cNvPr id="15" name="Gruppo 14">
            <a:extLst>
              <a:ext uri="{FF2B5EF4-FFF2-40B4-BE49-F238E27FC236}">
                <a16:creationId xmlns:a16="http://schemas.microsoft.com/office/drawing/2014/main" id="{9E9F0046-4179-4194-87B8-A3206DF6A613}"/>
              </a:ext>
            </a:extLst>
          </p:cNvPr>
          <p:cNvGrpSpPr/>
          <p:nvPr/>
        </p:nvGrpSpPr>
        <p:grpSpPr>
          <a:xfrm>
            <a:off x="1298448" y="751623"/>
            <a:ext cx="3619814" cy="4386387"/>
            <a:chOff x="4286093" y="1709843"/>
            <a:chExt cx="3619814" cy="4386387"/>
          </a:xfrm>
        </p:grpSpPr>
        <p:pic>
          <p:nvPicPr>
            <p:cNvPr id="10" name="Immagine 9">
              <a:extLst>
                <a:ext uri="{FF2B5EF4-FFF2-40B4-BE49-F238E27FC236}">
                  <a16:creationId xmlns:a16="http://schemas.microsoft.com/office/drawing/2014/main" id="{53F99A4B-6795-867F-EAFE-5F57E7518612}"/>
                </a:ext>
              </a:extLst>
            </p:cNvPr>
            <p:cNvPicPr>
              <a:picLocks noChangeAspect="1"/>
            </p:cNvPicPr>
            <p:nvPr/>
          </p:nvPicPr>
          <p:blipFill rotWithShape="1">
            <a:blip r:embed="rId2"/>
            <a:srcRect b="72684"/>
            <a:stretch/>
          </p:blipFill>
          <p:spPr>
            <a:xfrm>
              <a:off x="4286093" y="1709843"/>
              <a:ext cx="3619814" cy="1457117"/>
            </a:xfrm>
            <a:prstGeom prst="rect">
              <a:avLst/>
            </a:prstGeom>
          </p:spPr>
        </p:pic>
        <p:pic>
          <p:nvPicPr>
            <p:cNvPr id="13" name="Immagine 12">
              <a:extLst>
                <a:ext uri="{FF2B5EF4-FFF2-40B4-BE49-F238E27FC236}">
                  <a16:creationId xmlns:a16="http://schemas.microsoft.com/office/drawing/2014/main" id="{AFB0AFDB-96A1-2666-8EE2-940DD1F850E3}"/>
                </a:ext>
              </a:extLst>
            </p:cNvPr>
            <p:cNvPicPr>
              <a:picLocks noChangeAspect="1"/>
            </p:cNvPicPr>
            <p:nvPr/>
          </p:nvPicPr>
          <p:blipFill rotWithShape="1">
            <a:blip r:embed="rId2"/>
            <a:srcRect t="45905"/>
            <a:stretch/>
          </p:blipFill>
          <p:spPr>
            <a:xfrm>
              <a:off x="4286093" y="3210559"/>
              <a:ext cx="3619814" cy="2885671"/>
            </a:xfrm>
            <a:prstGeom prst="rect">
              <a:avLst/>
            </a:prstGeom>
          </p:spPr>
        </p:pic>
      </p:grpSp>
      <p:pic>
        <p:nvPicPr>
          <p:cNvPr id="17" name="Immagine 16">
            <a:extLst>
              <a:ext uri="{FF2B5EF4-FFF2-40B4-BE49-F238E27FC236}">
                <a16:creationId xmlns:a16="http://schemas.microsoft.com/office/drawing/2014/main" id="{8E69E256-FB6A-735C-E2BC-C503683AC38F}"/>
              </a:ext>
            </a:extLst>
          </p:cNvPr>
          <p:cNvPicPr>
            <a:picLocks noChangeAspect="1"/>
          </p:cNvPicPr>
          <p:nvPr/>
        </p:nvPicPr>
        <p:blipFill>
          <a:blip r:embed="rId3"/>
          <a:stretch>
            <a:fillRect/>
          </a:stretch>
        </p:blipFill>
        <p:spPr>
          <a:xfrm>
            <a:off x="7381452" y="1903394"/>
            <a:ext cx="2362405" cy="457240"/>
          </a:xfrm>
          <a:prstGeom prst="rect">
            <a:avLst/>
          </a:prstGeom>
        </p:spPr>
      </p:pic>
      <p:sp>
        <p:nvSpPr>
          <p:cNvPr id="18" name="Segnaposto contenuto 3">
            <a:extLst>
              <a:ext uri="{FF2B5EF4-FFF2-40B4-BE49-F238E27FC236}">
                <a16:creationId xmlns:a16="http://schemas.microsoft.com/office/drawing/2014/main" id="{D20B51AD-8674-C150-F287-27E17812EEFC}"/>
              </a:ext>
            </a:extLst>
          </p:cNvPr>
          <p:cNvSpPr txBox="1">
            <a:spLocks/>
          </p:cNvSpPr>
          <p:nvPr/>
        </p:nvSpPr>
        <p:spPr>
          <a:xfrm>
            <a:off x="6095999" y="2438402"/>
            <a:ext cx="5846407" cy="45724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where p(</a:t>
            </a:r>
            <a:r>
              <a:rPr lang="en-GB" dirty="0" err="1"/>
              <a:t>y|x</a:t>
            </a:r>
            <a:r>
              <a:rPr lang="en-GB" dirty="0"/>
              <a:t>*,W</a:t>
            </a:r>
            <a:r>
              <a:rPr lang="en-GB" baseline="-25000" dirty="0"/>
              <a:t>i</a:t>
            </a:r>
            <a:r>
              <a:rPr lang="en-GB" dirty="0"/>
              <a:t> ) represents σ times </a:t>
            </a:r>
            <a:r>
              <a:rPr lang="en-GB" dirty="0" err="1"/>
              <a:t>softmax</a:t>
            </a:r>
            <a:r>
              <a:rPr lang="en-GB" dirty="0"/>
              <a:t> output with different weights W</a:t>
            </a:r>
            <a:r>
              <a:rPr lang="en-GB" baseline="-25000" dirty="0"/>
              <a:t>i</a:t>
            </a:r>
            <a:r>
              <a:rPr lang="en-GB" dirty="0"/>
              <a:t> of input x and p(</a:t>
            </a:r>
            <a:r>
              <a:rPr lang="en-GB" dirty="0" err="1"/>
              <a:t>y|x</a:t>
            </a:r>
            <a:r>
              <a:rPr lang="en-GB" dirty="0"/>
              <a:t>*,X,Y) is the predictive posterior mean of input x*.</a:t>
            </a:r>
          </a:p>
        </p:txBody>
      </p:sp>
      <p:sp>
        <p:nvSpPr>
          <p:cNvPr id="20" name="Segnaposto contenuto 3">
            <a:extLst>
              <a:ext uri="{FF2B5EF4-FFF2-40B4-BE49-F238E27FC236}">
                <a16:creationId xmlns:a16="http://schemas.microsoft.com/office/drawing/2014/main" id="{1BD192C1-A05A-5CA8-B608-8F71582A3531}"/>
              </a:ext>
            </a:extLst>
          </p:cNvPr>
          <p:cNvSpPr txBox="1">
            <a:spLocks/>
          </p:cNvSpPr>
          <p:nvPr/>
        </p:nvSpPr>
        <p:spPr>
          <a:xfrm>
            <a:off x="6086932" y="3388576"/>
            <a:ext cx="5846407" cy="76079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d two conditional probabilities as uncertainty evaluation metrics, p (accurate | certain) and p (uncertain | inaccurate), and the combination of them, patch accuracy versus patch uncertainty (</a:t>
            </a:r>
            <a:r>
              <a:rPr lang="en-GB" dirty="0" err="1"/>
              <a:t>PAvPU</a:t>
            </a:r>
            <a:r>
              <a:rPr lang="en-GB" dirty="0"/>
              <a:t>)</a:t>
            </a:r>
          </a:p>
        </p:txBody>
      </p:sp>
      <p:sp>
        <p:nvSpPr>
          <p:cNvPr id="21" name="Segnaposto testo 2">
            <a:extLst>
              <a:ext uri="{FF2B5EF4-FFF2-40B4-BE49-F238E27FC236}">
                <a16:creationId xmlns:a16="http://schemas.microsoft.com/office/drawing/2014/main" id="{67437F83-6FE0-55B4-3B99-9ACD73B5991E}"/>
              </a:ext>
            </a:extLst>
          </p:cNvPr>
          <p:cNvSpPr txBox="1">
            <a:spLocks/>
          </p:cNvSpPr>
          <p:nvPr/>
        </p:nvSpPr>
        <p:spPr>
          <a:xfrm>
            <a:off x="6095999" y="297199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evaluation</a:t>
            </a:r>
          </a:p>
        </p:txBody>
      </p:sp>
      <p:pic>
        <p:nvPicPr>
          <p:cNvPr id="23" name="Immagine 22">
            <a:extLst>
              <a:ext uri="{FF2B5EF4-FFF2-40B4-BE49-F238E27FC236}">
                <a16:creationId xmlns:a16="http://schemas.microsoft.com/office/drawing/2014/main" id="{8B24B8B5-4C4F-48CD-1A7E-BBB1BE27D29A}"/>
              </a:ext>
            </a:extLst>
          </p:cNvPr>
          <p:cNvPicPr>
            <a:picLocks noChangeAspect="1"/>
          </p:cNvPicPr>
          <p:nvPr/>
        </p:nvPicPr>
        <p:blipFill>
          <a:blip r:embed="rId4"/>
          <a:stretch>
            <a:fillRect/>
          </a:stretch>
        </p:blipFill>
        <p:spPr>
          <a:xfrm>
            <a:off x="7610072" y="4234599"/>
            <a:ext cx="2133785" cy="815411"/>
          </a:xfrm>
          <a:prstGeom prst="rect">
            <a:avLst/>
          </a:prstGeom>
        </p:spPr>
      </p:pic>
      <p:pic>
        <p:nvPicPr>
          <p:cNvPr id="25" name="Immagine 24">
            <a:extLst>
              <a:ext uri="{FF2B5EF4-FFF2-40B4-BE49-F238E27FC236}">
                <a16:creationId xmlns:a16="http://schemas.microsoft.com/office/drawing/2014/main" id="{80E40DC1-1489-E709-277B-D9433F869BFC}"/>
              </a:ext>
            </a:extLst>
          </p:cNvPr>
          <p:cNvPicPr>
            <a:picLocks noChangeAspect="1"/>
          </p:cNvPicPr>
          <p:nvPr/>
        </p:nvPicPr>
        <p:blipFill>
          <a:blip r:embed="rId5"/>
          <a:stretch>
            <a:fillRect/>
          </a:stretch>
        </p:blipFill>
        <p:spPr>
          <a:xfrm>
            <a:off x="7107152" y="5234051"/>
            <a:ext cx="2903879" cy="760795"/>
          </a:xfrm>
          <a:prstGeom prst="rect">
            <a:avLst/>
          </a:prstGeom>
        </p:spPr>
      </p:pic>
    </p:spTree>
    <p:extLst>
      <p:ext uri="{BB962C8B-B14F-4D97-AF65-F5344CB8AC3E}">
        <p14:creationId xmlns:p14="http://schemas.microsoft.com/office/powerpoint/2010/main" val="53113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Standard Deviation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Standard Deviation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Standard Deviation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5725426" cy="646331"/>
          </a:xfrm>
          <a:prstGeom prst="rect">
            <a:avLst/>
          </a:prstGeom>
          <a:noFill/>
        </p:spPr>
        <p:txBody>
          <a:bodyPr wrap="square">
            <a:spAutoFit/>
          </a:bodyPr>
          <a:lstStyle/>
          <a:p>
            <a:pPr>
              <a:lnSpc>
                <a:spcPct val="100000"/>
              </a:lnSpc>
              <a:buSzPct val="95000"/>
            </a:pPr>
            <a:r>
              <a:rPr lang="en-GB" sz="1800" dirty="0"/>
              <a:t>The Uncertainty Map based on Standard </a:t>
            </a:r>
            <a:r>
              <a:rPr lang="en-GB" dirty="0"/>
              <a:t>Deviation </a:t>
            </a:r>
            <a:r>
              <a:rPr lang="en-GB" sz="1800" dirty="0"/>
              <a:t>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Standard Deviation </a:t>
            </a:r>
            <a:r>
              <a:rPr lang="en-GB" sz="1800" dirty="0"/>
              <a:t>Uncertainty Maps are shown here below (Dataset “Liver Steatosis”, validation set, image 1004614_92). From left to right: Standard Deviation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930200"/>
            <a:ext cx="10533932" cy="369332"/>
          </a:xfrm>
          <a:prstGeom prst="rect">
            <a:avLst/>
          </a:prstGeom>
          <a:noFill/>
        </p:spPr>
        <p:txBody>
          <a:bodyPr wrap="square">
            <a:spAutoFit/>
          </a:bodyPr>
          <a:lstStyle/>
          <a:p>
            <a:pPr>
              <a:lnSpc>
                <a:spcPct val="100000"/>
              </a:lnSpc>
              <a:buSzPct val="95000"/>
            </a:pPr>
            <a:r>
              <a:rPr lang="en-GB" sz="1800" dirty="0"/>
              <a:t>Standard Deviation has a minimum (and desired) value of 0, but has no superior limit.</a:t>
            </a:r>
            <a:endParaRPr lang="en-GB" dirty="0"/>
          </a:p>
        </p:txBody>
      </p:sp>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4"/>
          <a:srcRect l="51107" t="8088" r="29989" b="10574"/>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5"/>
          <a:srcRect l="51364" t="8967" r="29245" b="9697"/>
          <a:stretch/>
        </p:blipFill>
        <p:spPr>
          <a:xfrm>
            <a:off x="1138330" y="4448847"/>
            <a:ext cx="2364045"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6"/>
          <a:srcRect l="51257" t="9678" r="29790" b="10228"/>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7"/>
          <a:srcRect l="51099" t="7246" r="29512" b="12659"/>
          <a:stretch/>
        </p:blipFill>
        <p:spPr>
          <a:xfrm>
            <a:off x="3567557" y="4480420"/>
            <a:ext cx="2364045" cy="2034391"/>
          </a:xfrm>
          <a:prstGeom prst="rect">
            <a:avLst/>
          </a:prstGeom>
        </p:spPr>
      </p:pic>
      <p:pic>
        <p:nvPicPr>
          <p:cNvPr id="5" name="Immagine 4">
            <a:extLst>
              <a:ext uri="{FF2B5EF4-FFF2-40B4-BE49-F238E27FC236}">
                <a16:creationId xmlns:a16="http://schemas.microsoft.com/office/drawing/2014/main" id="{AB69ED93-0498-EBCD-57A6-927E6FC6AE51}"/>
              </a:ext>
            </a:extLst>
          </p:cNvPr>
          <p:cNvPicPr>
            <a:picLocks noChangeAspect="1"/>
          </p:cNvPicPr>
          <p:nvPr/>
        </p:nvPicPr>
        <p:blipFill>
          <a:blip r:embed="rId8"/>
          <a:stretch>
            <a:fillRect/>
          </a:stretch>
        </p:blipFill>
        <p:spPr>
          <a:xfrm>
            <a:off x="4059719" y="2199918"/>
            <a:ext cx="6011114" cy="200053"/>
          </a:xfrm>
          <a:prstGeom prst="rect">
            <a:avLst/>
          </a:prstGeom>
        </p:spPr>
      </p:pic>
    </p:spTree>
    <p:extLst>
      <p:ext uri="{BB962C8B-B14F-4D97-AF65-F5344CB8AC3E}">
        <p14:creationId xmlns:p14="http://schemas.microsoft.com/office/powerpoint/2010/main" val="2030232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We measured the change in pixel accuracy, mean </a:t>
            </a:r>
            <a:r>
              <a:rPr lang="en-GB" sz="1800" dirty="0" err="1"/>
              <a:t>IoU</a:t>
            </a:r>
            <a:r>
              <a:rPr lang="en-GB" sz="1800" dirty="0"/>
              <a:t>, and weighted </a:t>
            </a:r>
            <a:r>
              <a:rPr lang="en-GB" sz="1800" dirty="0" err="1"/>
              <a:t>IoU</a:t>
            </a:r>
            <a:r>
              <a:rPr lang="en-GB" sz="1800" dirty="0"/>
              <a:t> </a:t>
            </a:r>
            <a:r>
              <a:rPr lang="en-GB" sz="1800" b="1" dirty="0"/>
              <a:t>when removing pixels </a:t>
            </a:r>
            <a:r>
              <a:rPr lang="en-GB" sz="1800" dirty="0"/>
              <a:t>with uncertainty values higher than a specific level. By adjusting the level of uncertainty thresholding, we plotted the change of these three evaluation metrics in the following figure. We can see a continuous increase in all three evaluation metrics in response to a change in uncertainty thresholding.</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70</a:t>
            </a:fld>
            <a:endParaRPr lang="it-IT"/>
          </a:p>
        </p:txBody>
      </p:sp>
      <p:sp>
        <p:nvSpPr>
          <p:cNvPr id="3" name="CasellaDiTesto 2">
            <a:extLst>
              <a:ext uri="{FF2B5EF4-FFF2-40B4-BE49-F238E27FC236}">
                <a16:creationId xmlns:a16="http://schemas.microsoft.com/office/drawing/2014/main" id="{B2C9FAFF-6A3B-37DA-5839-2C34C501F967}"/>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pic>
        <p:nvPicPr>
          <p:cNvPr id="9" name="Immagine 8">
            <a:extLst>
              <a:ext uri="{FF2B5EF4-FFF2-40B4-BE49-F238E27FC236}">
                <a16:creationId xmlns:a16="http://schemas.microsoft.com/office/drawing/2014/main" id="{084C6A68-EA0A-5287-14D2-3645F6BD8B67}"/>
              </a:ext>
            </a:extLst>
          </p:cNvPr>
          <p:cNvPicPr>
            <a:picLocks noChangeAspect="1"/>
          </p:cNvPicPr>
          <p:nvPr/>
        </p:nvPicPr>
        <p:blipFill>
          <a:blip r:embed="rId4"/>
          <a:stretch>
            <a:fillRect/>
          </a:stretch>
        </p:blipFill>
        <p:spPr>
          <a:xfrm>
            <a:off x="1204513" y="2093212"/>
            <a:ext cx="6960356" cy="2720140"/>
          </a:xfrm>
          <a:prstGeom prst="rect">
            <a:avLst/>
          </a:prstGeom>
        </p:spPr>
      </p:pic>
      <p:pic>
        <p:nvPicPr>
          <p:cNvPr id="11" name="Immagine 10">
            <a:extLst>
              <a:ext uri="{FF2B5EF4-FFF2-40B4-BE49-F238E27FC236}">
                <a16:creationId xmlns:a16="http://schemas.microsoft.com/office/drawing/2014/main" id="{89EEBE79-451A-A560-D95A-AF24F1716991}"/>
              </a:ext>
            </a:extLst>
          </p:cNvPr>
          <p:cNvPicPr>
            <a:picLocks noChangeAspect="1"/>
          </p:cNvPicPr>
          <p:nvPr/>
        </p:nvPicPr>
        <p:blipFill>
          <a:blip r:embed="rId5"/>
          <a:stretch>
            <a:fillRect/>
          </a:stretch>
        </p:blipFill>
        <p:spPr>
          <a:xfrm>
            <a:off x="8599360" y="3714593"/>
            <a:ext cx="3314987" cy="2766300"/>
          </a:xfrm>
          <a:prstGeom prst="rect">
            <a:avLst/>
          </a:prstGeom>
        </p:spPr>
      </p:pic>
      <p:sp>
        <p:nvSpPr>
          <p:cNvPr id="12" name="Segnaposto testo 6">
            <a:extLst>
              <a:ext uri="{FF2B5EF4-FFF2-40B4-BE49-F238E27FC236}">
                <a16:creationId xmlns:a16="http://schemas.microsoft.com/office/drawing/2014/main" id="{54CD6689-6C3E-620E-A71D-CF22E94681D2}"/>
              </a:ext>
            </a:extLst>
          </p:cNvPr>
          <p:cNvSpPr txBox="1">
            <a:spLocks/>
          </p:cNvSpPr>
          <p:nvPr/>
        </p:nvSpPr>
        <p:spPr>
          <a:xfrm>
            <a:off x="9944395" y="2921686"/>
            <a:ext cx="2086183" cy="120323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The remaining pixel ratios (1—removed pixel ratio) corresponding to different uncertainty thresholds</a:t>
            </a:r>
          </a:p>
        </p:txBody>
      </p:sp>
      <p:sp>
        <p:nvSpPr>
          <p:cNvPr id="13" name="Segnaposto testo 6">
            <a:extLst>
              <a:ext uri="{FF2B5EF4-FFF2-40B4-BE49-F238E27FC236}">
                <a16:creationId xmlns:a16="http://schemas.microsoft.com/office/drawing/2014/main" id="{15F866C2-317E-742F-304F-5C1501778448}"/>
              </a:ext>
            </a:extLst>
          </p:cNvPr>
          <p:cNvSpPr txBox="1">
            <a:spLocks/>
          </p:cNvSpPr>
          <p:nvPr/>
        </p:nvSpPr>
        <p:spPr>
          <a:xfrm>
            <a:off x="8599360" y="179306"/>
            <a:ext cx="3227547" cy="601617"/>
          </a:xfrm>
          <a:prstGeom prst="rect">
            <a:avLst/>
          </a:prstGeom>
          <a:ln>
            <a:solidFill>
              <a:schemeClr val="accent1"/>
            </a:solidFill>
          </a:ln>
        </p:spPr>
        <p:txBody>
          <a:bodyPr vert="horz" lIns="0" tIns="0" rIns="0" bIns="0" rtlCol="0" anchor="ctr">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lnSpc>
                <a:spcPct val="100000"/>
              </a:lnSpc>
              <a:buSzPct val="95000"/>
            </a:pPr>
            <a:r>
              <a:rPr lang="en-GB" dirty="0"/>
              <a:t>The idea is to better the segmentation performances by removing uncertain pixels</a:t>
            </a:r>
          </a:p>
        </p:txBody>
      </p:sp>
      <p:cxnSp>
        <p:nvCxnSpPr>
          <p:cNvPr id="15" name="Connettore a gomito 14">
            <a:extLst>
              <a:ext uri="{FF2B5EF4-FFF2-40B4-BE49-F238E27FC236}">
                <a16:creationId xmlns:a16="http://schemas.microsoft.com/office/drawing/2014/main" id="{F5AA6DE7-F8DD-3C77-7045-63D788A7B831}"/>
              </a:ext>
            </a:extLst>
          </p:cNvPr>
          <p:cNvCxnSpPr>
            <a:cxnSpLocks/>
          </p:cNvCxnSpPr>
          <p:nvPr/>
        </p:nvCxnSpPr>
        <p:spPr>
          <a:xfrm flipV="1">
            <a:off x="8164869" y="517680"/>
            <a:ext cx="434491" cy="431197"/>
          </a:xfrm>
          <a:prstGeom prst="bentConnector3">
            <a:avLst>
              <a:gd name="adj1" fmla="val -26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101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901794"/>
          </a:xfrm>
        </p:spPr>
        <p:txBody>
          <a:bodyPr rtlCol="0"/>
          <a:lstStyle>
            <a:defPPr>
              <a:defRPr lang="it-IT"/>
            </a:defPPr>
          </a:lstStyle>
          <a:p>
            <a:pPr rtl="0">
              <a:lnSpc>
                <a:spcPct val="100000"/>
              </a:lnSpc>
              <a:spcBef>
                <a:spcPts val="0"/>
              </a:spcBef>
              <a:spcAft>
                <a:spcPts val="0"/>
              </a:spcAft>
              <a:buSzPct val="95000"/>
            </a:pPr>
            <a:r>
              <a:rPr lang="en-GB" sz="1800" dirty="0"/>
              <a:t>To evaluate the uncertainty estimation performance, we calculated and compared the p (accurate | certain), p (uncertain | inaccurate), and </a:t>
            </a:r>
            <a:r>
              <a:rPr lang="en-GB" sz="1800" dirty="0" err="1"/>
              <a:t>PAvPU</a:t>
            </a:r>
            <a:r>
              <a:rPr lang="en-GB" sz="1800" dirty="0"/>
              <a:t>. We then observed how these metrics varied with a change of uncertainty threshold. A model with A higher value of these metrics is a better performer.</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71</a:t>
            </a:fld>
            <a:endParaRPr lang="it-IT"/>
          </a:p>
        </p:txBody>
      </p:sp>
      <p:sp>
        <p:nvSpPr>
          <p:cNvPr id="3" name="CasellaDiTesto 2">
            <a:extLst>
              <a:ext uri="{FF2B5EF4-FFF2-40B4-BE49-F238E27FC236}">
                <a16:creationId xmlns:a16="http://schemas.microsoft.com/office/drawing/2014/main" id="{B2C9FAFF-6A3B-37DA-5839-2C34C501F967}"/>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pic>
        <p:nvPicPr>
          <p:cNvPr id="8" name="Immagine 7">
            <a:extLst>
              <a:ext uri="{FF2B5EF4-FFF2-40B4-BE49-F238E27FC236}">
                <a16:creationId xmlns:a16="http://schemas.microsoft.com/office/drawing/2014/main" id="{A1CF68DC-1750-79D0-E49A-5F31B266D263}"/>
              </a:ext>
            </a:extLst>
          </p:cNvPr>
          <p:cNvPicPr>
            <a:picLocks noChangeAspect="1"/>
          </p:cNvPicPr>
          <p:nvPr/>
        </p:nvPicPr>
        <p:blipFill>
          <a:blip r:embed="rId4"/>
          <a:stretch>
            <a:fillRect/>
          </a:stretch>
        </p:blipFill>
        <p:spPr>
          <a:xfrm>
            <a:off x="1204512" y="2086382"/>
            <a:ext cx="9554925" cy="4108756"/>
          </a:xfrm>
          <a:prstGeom prst="rect">
            <a:avLst/>
          </a:prstGeom>
        </p:spPr>
      </p:pic>
    </p:spTree>
    <p:extLst>
      <p:ext uri="{BB962C8B-B14F-4D97-AF65-F5344CB8AC3E}">
        <p14:creationId xmlns:p14="http://schemas.microsoft.com/office/powerpoint/2010/main" val="3527023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[4]</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637754"/>
          </a:xfrm>
        </p:spPr>
        <p:txBody>
          <a:bodyPr/>
          <a:lstStyle/>
          <a:p>
            <a:pPr>
              <a:spcBef>
                <a:spcPts val="100"/>
              </a:spcBef>
            </a:pPr>
            <a:r>
              <a:rPr lang="en-GB" dirty="0"/>
              <a:t>We introduce next to a voxel-wise uncertainty map also three metrics for structure-wise uncertainty. We then incorporate these structure-wise uncertainty in group analyses as a measure of confidence in the observation. The metrics are highly correlated to segmentation accuracy and therefore present an inherent measure of segmentation quality. The introduced uncertainty metrics can not only be very useful in translation</a:t>
            </a:r>
          </a:p>
          <a:p>
            <a:pPr>
              <a:spcBef>
                <a:spcPts val="100"/>
              </a:spcBef>
            </a:pPr>
            <a:r>
              <a:rPr lang="en-GB" dirty="0"/>
              <a:t>to clinical practice but also provide automated quality control and group</a:t>
            </a:r>
          </a:p>
          <a:p>
            <a:pPr>
              <a:spcBef>
                <a:spcPts val="100"/>
              </a:spcBef>
            </a:pPr>
            <a:r>
              <a:rPr lang="en-GB" dirty="0"/>
              <a:t>analyses in processing large data repositories.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72</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14014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measures</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3" y="2448390"/>
            <a:ext cx="2955468" cy="52322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Voxel-wise uncertainty </a:t>
            </a:r>
            <a:r>
              <a:rPr lang="en-GB" dirty="0">
                <a:sym typeface="Wingdings" panose="05000000000000000000" pitchFamily="2" charset="2"/>
              </a:rPr>
              <a:t> entropy over all N MC probability maps </a:t>
            </a:r>
            <a:r>
              <a:rPr lang="en-GB" dirty="0" err="1">
                <a:sym typeface="Wingdings" panose="05000000000000000000" pitchFamily="2" charset="2"/>
              </a:rPr>
              <a:t>p</a:t>
            </a:r>
            <a:r>
              <a:rPr lang="en-GB" baseline="-25000" dirty="0" err="1">
                <a:sym typeface="Wingdings" panose="05000000000000000000" pitchFamily="2" charset="2"/>
              </a:rPr>
              <a:t>S</a:t>
            </a:r>
            <a:r>
              <a:rPr lang="en-GB" baseline="30000" dirty="0">
                <a:sym typeface="Wingdings" panose="05000000000000000000" pitchFamily="2" charset="2"/>
              </a:rPr>
              <a:t> </a:t>
            </a:r>
            <a:r>
              <a:rPr lang="en-GB" dirty="0">
                <a:sym typeface="Wingdings" panose="05000000000000000000" pitchFamily="2" charset="2"/>
              </a:rPr>
              <a:t>: the voxel-wise uncertainty is the sum over all structures s</a:t>
            </a:r>
          </a:p>
          <a:p>
            <a:pPr>
              <a:spcBef>
                <a:spcPts val="100"/>
              </a:spcBef>
            </a:pPr>
            <a:endParaRPr lang="en-GB" baseline="-25000" dirty="0">
              <a:sym typeface="Wingdings" panose="05000000000000000000" pitchFamily="2" charset="2"/>
            </a:endParaRP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Inherent Brain Segmentation Quality Control from Fully </a:t>
            </a:r>
            <a:r>
              <a:rPr lang="en-GB" sz="1400" i="1" dirty="0" err="1"/>
              <a:t>ConvNet</a:t>
            </a:r>
            <a:r>
              <a:rPr lang="en-GB" sz="1400" i="1" dirty="0"/>
              <a:t> Monte Carlo Sampling </a:t>
            </a:r>
            <a:r>
              <a:rPr lang="en-GB" sz="1400" dirty="0"/>
              <a:t>– Roy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8118B845-6846-B039-9FA6-8E22740BFF2E}"/>
              </a:ext>
            </a:extLst>
          </p:cNvPr>
          <p:cNvPicPr>
            <a:picLocks noChangeAspect="1"/>
          </p:cNvPicPr>
          <p:nvPr/>
        </p:nvPicPr>
        <p:blipFill>
          <a:blip r:embed="rId2"/>
          <a:stretch>
            <a:fillRect/>
          </a:stretch>
        </p:blipFill>
        <p:spPr>
          <a:xfrm>
            <a:off x="1144556" y="310032"/>
            <a:ext cx="4311263" cy="4944507"/>
          </a:xfrm>
          <a:prstGeom prst="rect">
            <a:avLst/>
          </a:prstGeom>
        </p:spPr>
      </p:pic>
      <p:pic>
        <p:nvPicPr>
          <p:cNvPr id="13" name="Immagine 12">
            <a:extLst>
              <a:ext uri="{FF2B5EF4-FFF2-40B4-BE49-F238E27FC236}">
                <a16:creationId xmlns:a16="http://schemas.microsoft.com/office/drawing/2014/main" id="{66B06242-A4E3-ED04-CB91-9467CC5269D3}"/>
              </a:ext>
            </a:extLst>
          </p:cNvPr>
          <p:cNvPicPr>
            <a:picLocks noChangeAspect="1"/>
          </p:cNvPicPr>
          <p:nvPr/>
        </p:nvPicPr>
        <p:blipFill>
          <a:blip r:embed="rId3"/>
          <a:stretch>
            <a:fillRect/>
          </a:stretch>
        </p:blipFill>
        <p:spPr>
          <a:xfrm>
            <a:off x="9459359" y="2573964"/>
            <a:ext cx="2082622" cy="523220"/>
          </a:xfrm>
          <a:prstGeom prst="rect">
            <a:avLst/>
          </a:prstGeom>
        </p:spPr>
      </p:pic>
      <p:sp>
        <p:nvSpPr>
          <p:cNvPr id="15" name="Segnaposto contenuto 3">
            <a:extLst>
              <a:ext uri="{FF2B5EF4-FFF2-40B4-BE49-F238E27FC236}">
                <a16:creationId xmlns:a16="http://schemas.microsoft.com/office/drawing/2014/main" id="{D8C93E31-18DB-CA0B-8DEE-BE25CDDFFEC4}"/>
              </a:ext>
            </a:extLst>
          </p:cNvPr>
          <p:cNvSpPr txBox="1">
            <a:spLocks/>
          </p:cNvSpPr>
          <p:nvPr/>
        </p:nvSpPr>
        <p:spPr>
          <a:xfrm>
            <a:off x="6095999" y="3237969"/>
            <a:ext cx="3940148" cy="258259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Structure-wise uncertainty </a:t>
            </a:r>
            <a:r>
              <a:rPr lang="en-GB" dirty="0">
                <a:sym typeface="Wingdings" panose="05000000000000000000" pitchFamily="2" charset="2"/>
              </a:rPr>
              <a:t> three different strategies:</a:t>
            </a:r>
          </a:p>
          <a:p>
            <a:pPr>
              <a:spcBef>
                <a:spcPts val="100"/>
              </a:spcBef>
            </a:pPr>
            <a:endParaRPr lang="en-GB"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Variation of the volume across the MC samples </a:t>
            </a:r>
          </a:p>
          <a:p>
            <a:pPr marL="285750" indent="-285750">
              <a:spcBef>
                <a:spcPts val="100"/>
              </a:spcBef>
              <a:buFont typeface="Arial" panose="020B0604020202020204" pitchFamily="34" charset="0"/>
              <a:buChar char="•"/>
            </a:pPr>
            <a:endParaRPr lang="en-GB"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Overlap between samples, computing the average DICE score over all pairs of MC samples </a:t>
            </a:r>
          </a:p>
          <a:p>
            <a:pPr marL="285750" indent="-285750">
              <a:spcBef>
                <a:spcPts val="100"/>
              </a:spcBef>
              <a:buFont typeface="Arial" panose="020B0604020202020204" pitchFamily="34" charset="0"/>
              <a:buChar char="•"/>
            </a:pPr>
            <a:endParaRPr lang="en-GB" dirty="0">
              <a:sym typeface="Wingdings" panose="05000000000000000000" pitchFamily="2" charset="2"/>
            </a:endParaRPr>
          </a:p>
          <a:p>
            <a:pPr marL="285750" indent="-285750">
              <a:spcBef>
                <a:spcPts val="100"/>
              </a:spcBef>
              <a:buFont typeface="Arial" panose="020B0604020202020204" pitchFamily="34" charset="0"/>
              <a:buChar char="•"/>
            </a:pPr>
            <a:endParaRPr lang="en-GB" baseline="-25000"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Mean voxel-wise uncertainty over the voxels which were labelled as s </a:t>
            </a:r>
          </a:p>
          <a:p>
            <a:pPr>
              <a:spcBef>
                <a:spcPts val="100"/>
              </a:spcBef>
            </a:pPr>
            <a:endParaRPr lang="en-GB" baseline="-25000" dirty="0">
              <a:sym typeface="Wingdings" panose="05000000000000000000" pitchFamily="2" charset="2"/>
            </a:endParaRPr>
          </a:p>
        </p:txBody>
      </p:sp>
      <p:pic>
        <p:nvPicPr>
          <p:cNvPr id="17" name="Immagine 16">
            <a:extLst>
              <a:ext uri="{FF2B5EF4-FFF2-40B4-BE49-F238E27FC236}">
                <a16:creationId xmlns:a16="http://schemas.microsoft.com/office/drawing/2014/main" id="{687BA497-A8FE-71F8-87E8-8D7742BD8837}"/>
              </a:ext>
            </a:extLst>
          </p:cNvPr>
          <p:cNvPicPr>
            <a:picLocks noChangeAspect="1"/>
          </p:cNvPicPr>
          <p:nvPr/>
        </p:nvPicPr>
        <p:blipFill>
          <a:blip r:embed="rId4"/>
          <a:stretch>
            <a:fillRect/>
          </a:stretch>
        </p:blipFill>
        <p:spPr>
          <a:xfrm>
            <a:off x="10039295" y="3570308"/>
            <a:ext cx="1257409" cy="457240"/>
          </a:xfrm>
          <a:prstGeom prst="rect">
            <a:avLst/>
          </a:prstGeom>
        </p:spPr>
      </p:pic>
      <p:pic>
        <p:nvPicPr>
          <p:cNvPr id="19" name="Immagine 18">
            <a:extLst>
              <a:ext uri="{FF2B5EF4-FFF2-40B4-BE49-F238E27FC236}">
                <a16:creationId xmlns:a16="http://schemas.microsoft.com/office/drawing/2014/main" id="{C032330A-937A-8DB9-AA9D-041526105727}"/>
              </a:ext>
            </a:extLst>
          </p:cNvPr>
          <p:cNvPicPr>
            <a:picLocks noChangeAspect="1"/>
          </p:cNvPicPr>
          <p:nvPr/>
        </p:nvPicPr>
        <p:blipFill>
          <a:blip r:embed="rId5"/>
          <a:stretch>
            <a:fillRect/>
          </a:stretch>
        </p:blipFill>
        <p:spPr>
          <a:xfrm>
            <a:off x="8907938" y="4446835"/>
            <a:ext cx="3025402" cy="304826"/>
          </a:xfrm>
          <a:prstGeom prst="rect">
            <a:avLst/>
          </a:prstGeom>
        </p:spPr>
      </p:pic>
      <p:pic>
        <p:nvPicPr>
          <p:cNvPr id="21" name="Immagine 20">
            <a:extLst>
              <a:ext uri="{FF2B5EF4-FFF2-40B4-BE49-F238E27FC236}">
                <a16:creationId xmlns:a16="http://schemas.microsoft.com/office/drawing/2014/main" id="{B833D9B6-CA82-6700-D285-B267092B2CB7}"/>
              </a:ext>
            </a:extLst>
          </p:cNvPr>
          <p:cNvPicPr>
            <a:picLocks noChangeAspect="1"/>
          </p:cNvPicPr>
          <p:nvPr/>
        </p:nvPicPr>
        <p:blipFill>
          <a:blip r:embed="rId6"/>
          <a:stretch>
            <a:fillRect/>
          </a:stretch>
        </p:blipFill>
        <p:spPr>
          <a:xfrm>
            <a:off x="8798302" y="5269998"/>
            <a:ext cx="3244673" cy="369647"/>
          </a:xfrm>
          <a:prstGeom prst="rect">
            <a:avLst/>
          </a:prstGeom>
        </p:spPr>
      </p:pic>
    </p:spTree>
    <p:extLst>
      <p:ext uri="{BB962C8B-B14F-4D97-AF65-F5344CB8AC3E}">
        <p14:creationId xmlns:p14="http://schemas.microsoft.com/office/powerpoint/2010/main" val="141564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Quantitative </a:t>
            </a:r>
            <a:r>
              <a:rPr lang="it-IT" sz="2000" b="1" spc="0" dirty="0" err="1"/>
              <a:t>analysis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403817"/>
          </a:xfrm>
        </p:spPr>
        <p:txBody>
          <a:bodyPr rtlCol="0"/>
          <a:lstStyle>
            <a:defPPr>
              <a:defRPr lang="it-IT"/>
            </a:defPPr>
          </a:lstStyle>
          <a:p>
            <a:pPr rtl="0">
              <a:lnSpc>
                <a:spcPct val="100000"/>
              </a:lnSpc>
              <a:spcBef>
                <a:spcPts val="0"/>
              </a:spcBef>
              <a:spcAft>
                <a:spcPts val="0"/>
              </a:spcAft>
              <a:buSzPct val="95000"/>
            </a:pPr>
            <a:r>
              <a:rPr lang="en-GB" sz="1800" dirty="0"/>
              <a:t>We computed the correlation coefficient between the dice scores and the three types of structure-wise uncertainty.</a:t>
            </a:r>
            <a:endParaRPr lang="it-IT" sz="180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73</a:t>
            </a:fld>
            <a:endParaRPr lang="it-IT"/>
          </a:p>
        </p:txBody>
      </p:sp>
      <p:sp>
        <p:nvSpPr>
          <p:cNvPr id="2" name="CasellaDiTesto 1">
            <a:extLst>
              <a:ext uri="{FF2B5EF4-FFF2-40B4-BE49-F238E27FC236}">
                <a16:creationId xmlns:a16="http://schemas.microsoft.com/office/drawing/2014/main" id="{76A38743-1E3A-D5A9-BAEE-0DF4824C9B34}"/>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Inherent Brain Segmentation Quality Control from Fully </a:t>
            </a:r>
            <a:r>
              <a:rPr lang="en-GB" sz="1400" i="1" dirty="0" err="1"/>
              <a:t>ConvNet</a:t>
            </a:r>
            <a:r>
              <a:rPr lang="en-GB" sz="1400" i="1" dirty="0"/>
              <a:t> Monte Carlo Sampling </a:t>
            </a:r>
            <a:r>
              <a:rPr lang="en-GB" sz="1400" dirty="0"/>
              <a:t>– Roy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474A0998-7E05-4691-B146-FD1C34AD9B78}"/>
              </a:ext>
            </a:extLst>
          </p:cNvPr>
          <p:cNvPicPr>
            <a:picLocks noChangeAspect="1"/>
          </p:cNvPicPr>
          <p:nvPr/>
        </p:nvPicPr>
        <p:blipFill>
          <a:blip r:embed="rId3"/>
          <a:stretch>
            <a:fillRect/>
          </a:stretch>
        </p:blipFill>
        <p:spPr>
          <a:xfrm>
            <a:off x="3608364" y="1363858"/>
            <a:ext cx="5525017" cy="1834762"/>
          </a:xfrm>
          <a:prstGeom prst="rect">
            <a:avLst/>
          </a:prstGeom>
        </p:spPr>
      </p:pic>
      <p:sp>
        <p:nvSpPr>
          <p:cNvPr id="14" name="Segnaposto testo 6">
            <a:extLst>
              <a:ext uri="{FF2B5EF4-FFF2-40B4-BE49-F238E27FC236}">
                <a16:creationId xmlns:a16="http://schemas.microsoft.com/office/drawing/2014/main" id="{8E0E4D8D-866D-A599-09F8-01022951C7D4}"/>
              </a:ext>
            </a:extLst>
          </p:cNvPr>
          <p:cNvSpPr txBox="1">
            <a:spLocks/>
          </p:cNvSpPr>
          <p:nvPr/>
        </p:nvSpPr>
        <p:spPr>
          <a:xfrm>
            <a:off x="9677400" y="1464932"/>
            <a:ext cx="2164080" cy="17040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The overall high correlation for </a:t>
            </a:r>
            <a:r>
              <a:rPr lang="en-GB" sz="1600" dirty="0" err="1"/>
              <a:t>d</a:t>
            </a:r>
            <a:r>
              <a:rPr lang="en-GB" sz="1600" baseline="-25000" dirty="0" err="1"/>
              <a:t>S</a:t>
            </a:r>
            <a:r>
              <a:rPr lang="en-GB" sz="1600" baseline="30000" dirty="0" err="1"/>
              <a:t>MC</a:t>
            </a:r>
            <a:r>
              <a:rPr lang="en-GB" sz="1600" dirty="0"/>
              <a:t> indicates that it is suitable proxy for measuring segmentation accuracy without presence of ground truth annotations.</a:t>
            </a:r>
          </a:p>
        </p:txBody>
      </p:sp>
      <p:pic>
        <p:nvPicPr>
          <p:cNvPr id="20" name="Immagine 19">
            <a:extLst>
              <a:ext uri="{FF2B5EF4-FFF2-40B4-BE49-F238E27FC236}">
                <a16:creationId xmlns:a16="http://schemas.microsoft.com/office/drawing/2014/main" id="{71776ED6-FC2C-DD24-7E17-D29082462271}"/>
              </a:ext>
            </a:extLst>
          </p:cNvPr>
          <p:cNvPicPr>
            <a:picLocks noChangeAspect="1"/>
          </p:cNvPicPr>
          <p:nvPr/>
        </p:nvPicPr>
        <p:blipFill rotWithShape="1">
          <a:blip r:embed="rId4"/>
          <a:srcRect b="29823"/>
          <a:stretch/>
        </p:blipFill>
        <p:spPr>
          <a:xfrm>
            <a:off x="968094" y="3917351"/>
            <a:ext cx="7193140" cy="2247370"/>
          </a:xfrm>
          <a:prstGeom prst="rect">
            <a:avLst/>
          </a:prstGeom>
        </p:spPr>
      </p:pic>
      <p:sp>
        <p:nvSpPr>
          <p:cNvPr id="21" name="Segnaposto testo 6">
            <a:extLst>
              <a:ext uri="{FF2B5EF4-FFF2-40B4-BE49-F238E27FC236}">
                <a16:creationId xmlns:a16="http://schemas.microsoft.com/office/drawing/2014/main" id="{5E34EE6F-D4C8-35F3-2506-0CE1F20278CC}"/>
              </a:ext>
            </a:extLst>
          </p:cNvPr>
          <p:cNvSpPr txBox="1">
            <a:spLocks/>
          </p:cNvSpPr>
          <p:nvPr/>
        </p:nvSpPr>
        <p:spPr>
          <a:xfrm>
            <a:off x="8161235" y="4147895"/>
            <a:ext cx="3508356" cy="170400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Scatter plot of three types of uncertainty and Dice scores on CANDI-13 dataset</a:t>
            </a:r>
          </a:p>
          <a:p>
            <a:pPr>
              <a:lnSpc>
                <a:spcPct val="100000"/>
              </a:lnSpc>
              <a:buSzPct val="95000"/>
            </a:pPr>
            <a:r>
              <a:rPr lang="en-GB" sz="1600" dirty="0"/>
              <a:t>(one dot per scan and structure), with their corresponding correlation coefficient (r).</a:t>
            </a:r>
          </a:p>
          <a:p>
            <a:pPr>
              <a:lnSpc>
                <a:spcPct val="100000"/>
              </a:lnSpc>
              <a:buSzPct val="95000"/>
            </a:pPr>
            <a:r>
              <a:rPr lang="en-GB" sz="1600" dirty="0"/>
              <a:t>For clarity, structures only on the left hemisphere are shown</a:t>
            </a:r>
          </a:p>
        </p:txBody>
      </p:sp>
    </p:spTree>
    <p:extLst>
      <p:ext uri="{BB962C8B-B14F-4D97-AF65-F5344CB8AC3E}">
        <p14:creationId xmlns:p14="http://schemas.microsoft.com/office/powerpoint/2010/main" val="2732438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[5]</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964766"/>
          </a:xfrm>
        </p:spPr>
        <p:txBody>
          <a:bodyPr/>
          <a:lstStyle/>
          <a:p>
            <a:pPr>
              <a:spcBef>
                <a:spcPts val="100"/>
              </a:spcBef>
            </a:pPr>
            <a:r>
              <a:rPr lang="en-GB" dirty="0"/>
              <a:t>We proposed a framework for </a:t>
            </a:r>
            <a:r>
              <a:rPr lang="en-GB" dirty="0" err="1"/>
              <a:t>microvessel</a:t>
            </a:r>
            <a:r>
              <a:rPr lang="en-GB" dirty="0"/>
              <a:t> segmentation in H&amp;E stained histology images. To incorporate uncertainty, random transformations are introduced at test time for a superior segmentation result and simultaneous uncertainty map generation, highlighting ambiguous regions.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74</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1759145"/>
            <a:ext cx="4951445" cy="30732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estimation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067389"/>
            <a:ext cx="5846407" cy="303431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we present a framework for precise segmentation of </a:t>
            </a:r>
            <a:r>
              <a:rPr lang="en-GB" dirty="0" err="1"/>
              <a:t>microvessels</a:t>
            </a:r>
            <a:r>
              <a:rPr lang="en-GB" dirty="0"/>
              <a:t> in H&amp;E stained histology images at multiple scales and resolutions by using an uncertainty aware spatial pyramid pooling deep neural network architecture.</a:t>
            </a:r>
          </a:p>
          <a:p>
            <a:pPr>
              <a:spcBef>
                <a:spcPts val="100"/>
              </a:spcBef>
            </a:pPr>
            <a:endParaRPr lang="en-GB" dirty="0"/>
          </a:p>
          <a:p>
            <a:pPr>
              <a:spcBef>
                <a:spcPts val="100"/>
              </a:spcBef>
            </a:pPr>
            <a:r>
              <a:rPr lang="en-GB" dirty="0"/>
              <a:t>Despite achieving state-of-the art performance in semantic segmentation, the deep networks typically do not inherently model the segmentation uncertainty. For this purpose, we apply random transformations to the images during test time, as a method to generate the approximate predictive distribution. Taking the </a:t>
            </a:r>
            <a:r>
              <a:rPr lang="en-GB" b="1" dirty="0"/>
              <a:t>average</a:t>
            </a:r>
            <a:r>
              <a:rPr lang="en-GB" dirty="0"/>
              <a:t> of these predictions of transformed images yields a superior segmentation and enables us to observe ambiguous areas, where the network is uncertain in a decision.</a:t>
            </a:r>
          </a:p>
          <a:p>
            <a:pPr>
              <a:spcBef>
                <a:spcPts val="100"/>
              </a:spcBef>
            </a:pPr>
            <a:r>
              <a:rPr lang="en-GB" dirty="0"/>
              <a:t>Transformations of the images comprehend median blur, Gaussian blur, rotation, flipping, Gaussian Noise.</a:t>
            </a:r>
          </a:p>
          <a:p>
            <a:pPr>
              <a:spcBef>
                <a:spcPts val="100"/>
              </a:spcBef>
            </a:pPr>
            <a:endParaRPr lang="en-GB" dirty="0"/>
          </a:p>
          <a:p>
            <a:pPr>
              <a:spcBef>
                <a:spcPts val="100"/>
              </a:spcBef>
            </a:pPr>
            <a:r>
              <a:rPr lang="en-GB" dirty="0"/>
              <a:t>Uncertainty is the variance within the samples:</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Uncertainty Driven Pooling Network for </a:t>
            </a:r>
            <a:r>
              <a:rPr lang="en-GB" sz="1400" i="1" dirty="0" err="1"/>
              <a:t>Microvessel</a:t>
            </a:r>
            <a:r>
              <a:rPr lang="en-GB" sz="1400" i="1" dirty="0"/>
              <a:t> Segmentation in Routine Histology Images </a:t>
            </a:r>
            <a:r>
              <a:rPr lang="en-GB" sz="1400" dirty="0"/>
              <a:t>– Fraz et al. 2018</a:t>
            </a:r>
          </a:p>
          <a:p>
            <a:pPr algn="r" rtl="0">
              <a:lnSpc>
                <a:spcPct val="100000"/>
              </a:lnSpc>
              <a:spcBef>
                <a:spcPts val="0"/>
              </a:spcBef>
              <a:spcAft>
                <a:spcPts val="0"/>
              </a:spcAft>
              <a:buSzPct val="95000"/>
            </a:pPr>
            <a:endParaRPr lang="en-GB" sz="1400" dirty="0"/>
          </a:p>
        </p:txBody>
      </p:sp>
      <p:grpSp>
        <p:nvGrpSpPr>
          <p:cNvPr id="17" name="Gruppo 16">
            <a:extLst>
              <a:ext uri="{FF2B5EF4-FFF2-40B4-BE49-F238E27FC236}">
                <a16:creationId xmlns:a16="http://schemas.microsoft.com/office/drawing/2014/main" id="{BD39B78A-1E0C-C0DC-16D0-F0E1E6D6E881}"/>
              </a:ext>
            </a:extLst>
          </p:cNvPr>
          <p:cNvGrpSpPr/>
          <p:nvPr/>
        </p:nvGrpSpPr>
        <p:grpSpPr>
          <a:xfrm>
            <a:off x="1298448" y="800914"/>
            <a:ext cx="3679743" cy="4300791"/>
            <a:chOff x="4249026" y="2092645"/>
            <a:chExt cx="3679743" cy="4300791"/>
          </a:xfrm>
        </p:grpSpPr>
        <p:pic>
          <p:nvPicPr>
            <p:cNvPr id="13" name="Immagine 12">
              <a:extLst>
                <a:ext uri="{FF2B5EF4-FFF2-40B4-BE49-F238E27FC236}">
                  <a16:creationId xmlns:a16="http://schemas.microsoft.com/office/drawing/2014/main" id="{97CEA548-507D-1398-97C4-9633F2E4BB9A}"/>
                </a:ext>
              </a:extLst>
            </p:cNvPr>
            <p:cNvPicPr>
              <a:picLocks noChangeAspect="1"/>
            </p:cNvPicPr>
            <p:nvPr/>
          </p:nvPicPr>
          <p:blipFill rotWithShape="1">
            <a:blip r:embed="rId2"/>
            <a:srcRect r="-281" b="88557"/>
            <a:stretch/>
          </p:blipFill>
          <p:spPr>
            <a:xfrm>
              <a:off x="4249026" y="2092645"/>
              <a:ext cx="3675812" cy="678437"/>
            </a:xfrm>
            <a:prstGeom prst="rect">
              <a:avLst/>
            </a:prstGeom>
          </p:spPr>
        </p:pic>
        <p:pic>
          <p:nvPicPr>
            <p:cNvPr id="16" name="Immagine 15">
              <a:extLst>
                <a:ext uri="{FF2B5EF4-FFF2-40B4-BE49-F238E27FC236}">
                  <a16:creationId xmlns:a16="http://schemas.microsoft.com/office/drawing/2014/main" id="{1ECE73E8-332B-6166-1374-62DAA8FAC235}"/>
                </a:ext>
              </a:extLst>
            </p:cNvPr>
            <p:cNvPicPr>
              <a:picLocks noChangeAspect="1"/>
            </p:cNvPicPr>
            <p:nvPr/>
          </p:nvPicPr>
          <p:blipFill rotWithShape="1">
            <a:blip r:embed="rId2"/>
            <a:srcRect t="40129"/>
            <a:stretch/>
          </p:blipFill>
          <p:spPr>
            <a:xfrm>
              <a:off x="4263231" y="2843783"/>
              <a:ext cx="3665538" cy="3549653"/>
            </a:xfrm>
            <a:prstGeom prst="rect">
              <a:avLst/>
            </a:prstGeom>
          </p:spPr>
        </p:pic>
      </p:grpSp>
      <p:pic>
        <p:nvPicPr>
          <p:cNvPr id="21" name="Immagine 20">
            <a:extLst>
              <a:ext uri="{FF2B5EF4-FFF2-40B4-BE49-F238E27FC236}">
                <a16:creationId xmlns:a16="http://schemas.microsoft.com/office/drawing/2014/main" id="{A2425541-F086-9BE7-06BF-5BA79995DAD5}"/>
              </a:ext>
            </a:extLst>
          </p:cNvPr>
          <p:cNvPicPr>
            <a:picLocks noChangeAspect="1"/>
          </p:cNvPicPr>
          <p:nvPr/>
        </p:nvPicPr>
        <p:blipFill>
          <a:blip r:embed="rId3"/>
          <a:stretch>
            <a:fillRect/>
          </a:stretch>
        </p:blipFill>
        <p:spPr>
          <a:xfrm>
            <a:off x="6536677" y="5220614"/>
            <a:ext cx="4946916" cy="1270276"/>
          </a:xfrm>
          <a:prstGeom prst="rect">
            <a:avLst/>
          </a:prstGeom>
        </p:spPr>
      </p:pic>
    </p:spTree>
    <p:extLst>
      <p:ext uri="{BB962C8B-B14F-4D97-AF65-F5344CB8AC3E}">
        <p14:creationId xmlns:p14="http://schemas.microsoft.com/office/powerpoint/2010/main" val="518403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[6]</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964766"/>
          </a:xfrm>
        </p:spPr>
        <p:txBody>
          <a:bodyPr/>
          <a:lstStyle/>
          <a:p>
            <a:pPr>
              <a:spcBef>
                <a:spcPts val="100"/>
              </a:spcBef>
            </a:pPr>
            <a:r>
              <a:rPr lang="en-GB" dirty="0"/>
              <a:t>To incorporate uncertainty, we introduce random transformations during test time for an enhanced segmentation result that simultaneously generates an uncertainty map,</a:t>
            </a:r>
          </a:p>
          <a:p>
            <a:pPr>
              <a:spcBef>
                <a:spcPts val="100"/>
              </a:spcBef>
            </a:pPr>
            <a:r>
              <a:rPr lang="en-GB" dirty="0"/>
              <a:t>highlighting areas of ambiguity. This map can be used to define a metric for disregarding predictions with high uncertainty.</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75</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1759145"/>
            <a:ext cx="4951445" cy="30732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Introduction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067389"/>
            <a:ext cx="5846407" cy="303431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Uncertainty of a prediction and the simultaneous segmentation of additional histological components, may give additional diagnostic power.</a:t>
            </a:r>
          </a:p>
          <a:p>
            <a:pPr>
              <a:spcBef>
                <a:spcPts val="100"/>
              </a:spcBef>
            </a:pPr>
            <a:endParaRPr lang="en-GB" dirty="0"/>
          </a:p>
          <a:p>
            <a:pPr>
              <a:spcBef>
                <a:spcPts val="100"/>
              </a:spcBef>
            </a:pPr>
            <a:r>
              <a:rPr lang="en-GB" dirty="0"/>
              <a:t>During uncertainty quantification, we apply random transformations to the input images</a:t>
            </a:r>
          </a:p>
          <a:p>
            <a:pPr>
              <a:spcBef>
                <a:spcPts val="100"/>
              </a:spcBef>
            </a:pPr>
            <a:r>
              <a:rPr lang="en-GB" dirty="0"/>
              <a:t>as a method of generating the predictive distribution. This leads to a superior segmentation result and allows us to observe areas of uncertainty that may be clinically informative. Furthermore, we use this measure of uncertainty to rank images that should be prioritised for pathologist annotation.</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6" name="Immagine 5">
            <a:extLst>
              <a:ext uri="{FF2B5EF4-FFF2-40B4-BE49-F238E27FC236}">
                <a16:creationId xmlns:a16="http://schemas.microsoft.com/office/drawing/2014/main" id="{A90B24D1-6566-01EA-AB13-6DA74596F35B}"/>
              </a:ext>
            </a:extLst>
          </p:cNvPr>
          <p:cNvPicPr>
            <a:picLocks noChangeAspect="1"/>
          </p:cNvPicPr>
          <p:nvPr/>
        </p:nvPicPr>
        <p:blipFill>
          <a:blip r:embed="rId2"/>
          <a:stretch>
            <a:fillRect/>
          </a:stretch>
        </p:blipFill>
        <p:spPr>
          <a:xfrm>
            <a:off x="1330716" y="382501"/>
            <a:ext cx="3717270" cy="842687"/>
          </a:xfrm>
          <a:prstGeom prst="rect">
            <a:avLst/>
          </a:prstGeom>
        </p:spPr>
      </p:pic>
      <p:pic>
        <p:nvPicPr>
          <p:cNvPr id="12" name="Immagine 11">
            <a:extLst>
              <a:ext uri="{FF2B5EF4-FFF2-40B4-BE49-F238E27FC236}">
                <a16:creationId xmlns:a16="http://schemas.microsoft.com/office/drawing/2014/main" id="{81547281-E30B-B959-C99F-816D5F1BFCCE}"/>
              </a:ext>
            </a:extLst>
          </p:cNvPr>
          <p:cNvPicPr>
            <a:picLocks noChangeAspect="1"/>
          </p:cNvPicPr>
          <p:nvPr/>
        </p:nvPicPr>
        <p:blipFill>
          <a:blip r:embed="rId3"/>
          <a:stretch>
            <a:fillRect/>
          </a:stretch>
        </p:blipFill>
        <p:spPr>
          <a:xfrm>
            <a:off x="1330716" y="1412696"/>
            <a:ext cx="3863232" cy="3689008"/>
          </a:xfrm>
          <a:prstGeom prst="rect">
            <a:avLst/>
          </a:prstGeom>
        </p:spPr>
      </p:pic>
    </p:spTree>
    <p:extLst>
      <p:ext uri="{BB962C8B-B14F-4D97-AF65-F5344CB8AC3E}">
        <p14:creationId xmlns:p14="http://schemas.microsoft.com/office/powerpoint/2010/main" val="4235074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Random </a:t>
            </a:r>
            <a:r>
              <a:rPr lang="it-IT" sz="2000" b="1" spc="0" dirty="0" err="1"/>
              <a:t>transformation</a:t>
            </a:r>
            <a:r>
              <a:rPr lang="it-IT" sz="2000" b="1" spc="0" dirty="0"/>
              <a:t> sampling for </a:t>
            </a:r>
            <a:r>
              <a:rPr lang="it-IT" sz="2000" b="1" spc="0" dirty="0" err="1"/>
              <a:t>uncertainty</a:t>
            </a:r>
            <a:r>
              <a:rPr lang="it-IT" sz="2000" b="1" spc="0" dirty="0"/>
              <a:t> </a:t>
            </a:r>
            <a:r>
              <a:rPr lang="it-IT" sz="2000" b="1" spc="0" dirty="0" err="1"/>
              <a:t>quantification</a:t>
            </a:r>
            <a:endParaRPr lang="it-IT" sz="2000" b="1" spc="0" dirty="0"/>
          </a:p>
        </p:txBody>
      </p:sp>
      <mc:AlternateContent xmlns:mc="http://schemas.openxmlformats.org/markup-compatibility/2006" xmlns:a14="http://schemas.microsoft.com/office/drawing/2010/main">
        <mc:Choice Requires="a14">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5"/>
                <a:ext cx="10465078" cy="5532017"/>
              </a:xfrm>
            </p:spPr>
            <p:txBody>
              <a:bodyPr rtlCol="0"/>
              <a:lstStyle>
                <a:defPPr>
                  <a:defRPr lang="it-IT"/>
                </a:defPPr>
              </a:lstStyle>
              <a:p>
                <a:pPr rtl="0">
                  <a:lnSpc>
                    <a:spcPct val="100000"/>
                  </a:lnSpc>
                  <a:spcBef>
                    <a:spcPts val="0"/>
                  </a:spcBef>
                  <a:spcAft>
                    <a:spcPts val="0"/>
                  </a:spcAft>
                  <a:buSzPct val="95000"/>
                </a:pPr>
                <a:r>
                  <a:rPr lang="en-GB" sz="1800" dirty="0"/>
                  <a:t>To obtain the predictive distribution, we apply a random transformation Φ(x) on a sample of n images, where Φ performs a flip, rotation, Gaussian blur, median blur or adds Gaussian noise on input image x to obtain {Φ1, Φ2, ..., </a:t>
                </a:r>
                <a:r>
                  <a:rPr lang="en-GB" sz="1800" dirty="0" err="1"/>
                  <a:t>Φn</a:t>
                </a:r>
                <a:r>
                  <a:rPr lang="en-GB" sz="1800" dirty="0"/>
                  <a:t>}. Each image within the sample is then processed, where the mean of this processed sample gives the refined prediction and the </a:t>
                </a:r>
                <a:r>
                  <a:rPr lang="en-GB" sz="1800" b="1" dirty="0"/>
                  <a:t>variance</a:t>
                </a:r>
                <a:r>
                  <a:rPr lang="en-GB" sz="1800" dirty="0"/>
                  <a:t> gives the uncertainty.</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Where µ defines the segmentation prediction, </a:t>
                </a:r>
                <a14:m>
                  <m:oMath xmlns:m="http://schemas.openxmlformats.org/officeDocument/2006/math">
                    <m:r>
                      <a:rPr lang="it-IT" sz="1800" i="1" dirty="0" smtClean="0">
                        <a:latin typeface="Cambria Math" panose="02040503050406030204" pitchFamily="18" charset="0"/>
                      </a:rPr>
                      <m:t>𝜎</m:t>
                    </m:r>
                  </m:oMath>
                </a14:m>
                <a:r>
                  <a:rPr lang="it-IT" sz="1800" dirty="0"/>
                  <a:t> </a:t>
                </a:r>
                <a:r>
                  <a:rPr lang="it-IT" sz="1800" dirty="0" err="1"/>
                  <a:t>defines</a:t>
                </a:r>
                <a:r>
                  <a:rPr lang="it-IT" sz="1800" dirty="0"/>
                  <a:t> the </a:t>
                </a:r>
                <a:r>
                  <a:rPr lang="it-IT" sz="1800" dirty="0" err="1"/>
                  <a:t>uncertainty</a:t>
                </a:r>
                <a:r>
                  <a:rPr lang="it-IT" sz="1800" dirty="0"/>
                  <a:t> and n </a:t>
                </a:r>
                <a:r>
                  <a:rPr lang="it-IT" sz="1800" dirty="0" err="1"/>
                  <a:t>defines</a:t>
                </a:r>
                <a:r>
                  <a:rPr lang="it-IT" sz="1800" dirty="0"/>
                  <a:t> the </a:t>
                </a:r>
                <a:r>
                  <a:rPr lang="it-IT" sz="1800" dirty="0" err="1"/>
                  <a:t>number</a:t>
                </a:r>
                <a:r>
                  <a:rPr lang="it-IT" sz="1800" dirty="0"/>
                  <a:t> of </a:t>
                </a:r>
                <a:r>
                  <a:rPr lang="it-IT" sz="1800" dirty="0" err="1"/>
                  <a:t>transformations</a:t>
                </a:r>
                <a:r>
                  <a:rPr lang="it-IT" sz="1800" dirty="0"/>
                  <a:t>.</a:t>
                </a:r>
              </a:p>
              <a:p>
                <a:pPr rtl="0">
                  <a:lnSpc>
                    <a:spcPct val="100000"/>
                  </a:lnSpc>
                  <a:spcBef>
                    <a:spcPts val="0"/>
                  </a:spcBef>
                  <a:spcAft>
                    <a:spcPts val="0"/>
                  </a:spcAft>
                  <a:buSzPct val="95000"/>
                </a:pPr>
                <a:endParaRPr lang="it-IT" sz="1800" dirty="0"/>
              </a:p>
              <a:p>
                <a:pPr rtl="0">
                  <a:lnSpc>
                    <a:spcPct val="100000"/>
                  </a:lnSpc>
                  <a:spcBef>
                    <a:spcPts val="0"/>
                  </a:spcBef>
                  <a:spcAft>
                    <a:spcPts val="0"/>
                  </a:spcAft>
                  <a:buSzPct val="95000"/>
                </a:pPr>
                <a:r>
                  <a:rPr lang="en-GB" sz="1800" dirty="0"/>
                  <a:t>We propose a metric to give individual glands a score of uncertainty, based on the uncertainty map generated via random transformation sampling (RTS).</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We suggest that it is reasonable to disregard segmented glands that have an uncertainty score above a given threshold.</a:t>
                </a:r>
              </a:p>
              <a:p>
                <a:pPr rtl="0">
                  <a:lnSpc>
                    <a:spcPct val="100000"/>
                  </a:lnSpc>
                  <a:spcBef>
                    <a:spcPts val="0"/>
                  </a:spcBef>
                  <a:spcAft>
                    <a:spcPts val="0"/>
                  </a:spcAft>
                  <a:buSzPct val="95000"/>
                </a:pPr>
                <a:r>
                  <a:rPr lang="en-GB" sz="1800" dirty="0"/>
                  <a:t>We first remove the boundaries by subtracting the predicted contours that have been output by the network and then calculate the object-level uncertainty score for each predicted instance k as:</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where σˆ is the boundary removed uncertainty map and </a:t>
                </a:r>
                <a:r>
                  <a:rPr lang="en-GB" sz="1800" dirty="0" err="1"/>
                  <a:t>ρk,i</a:t>
                </a:r>
                <a:r>
                  <a:rPr lang="en-GB" sz="1800" dirty="0"/>
                  <a:t> is the predicted binary output of pixel </a:t>
                </a:r>
                <a:r>
                  <a:rPr lang="en-GB" sz="1800" dirty="0" err="1"/>
                  <a:t>i</a:t>
                </a:r>
                <a:r>
                  <a:rPr lang="en-GB" sz="1800" dirty="0"/>
                  <a:t> within instance k. We define n as the number of pixels within predicted instance k.</a:t>
                </a:r>
              </a:p>
              <a:p>
                <a:pPr rtl="0">
                  <a:lnSpc>
                    <a:spcPct val="100000"/>
                  </a:lnSpc>
                  <a:spcBef>
                    <a:spcPts val="0"/>
                  </a:spcBef>
                  <a:spcAft>
                    <a:spcPts val="0"/>
                  </a:spcAft>
                  <a:buSzPct val="95000"/>
                </a:pPr>
                <a:r>
                  <a:rPr lang="en-GB" sz="1800" dirty="0"/>
                  <a:t> </a:t>
                </a:r>
              </a:p>
              <a:p>
                <a:pPr rtl="0">
                  <a:lnSpc>
                    <a:spcPct val="100000"/>
                  </a:lnSpc>
                  <a:spcBef>
                    <a:spcPts val="0"/>
                  </a:spcBef>
                  <a:spcAft>
                    <a:spcPts val="0"/>
                  </a:spcAft>
                  <a:buSzPct val="95000"/>
                </a:pPr>
                <a:r>
                  <a:rPr lang="en-GB" sz="1800" dirty="0"/>
                  <a:t>[They select a </a:t>
                </a:r>
                <a:r>
                  <a:rPr lang="en-GB" sz="1800" b="1" dirty="0"/>
                  <a:t>global threshold</a:t>
                </a:r>
                <a:r>
                  <a:rPr lang="en-GB" sz="1800" dirty="0"/>
                  <a:t> for their uncertainty score]</a:t>
                </a:r>
              </a:p>
              <a:p>
                <a:pPr>
                  <a:lnSpc>
                    <a:spcPct val="100000"/>
                  </a:lnSpc>
                  <a:buSzPct val="95000"/>
                </a:pPr>
                <a:r>
                  <a:rPr lang="en-GB" sz="1800" dirty="0"/>
                  <a:t>[This study uses RTS, they segment the n images and they use the average as the segmentation of the original image]</a:t>
                </a:r>
              </a:p>
            </p:txBody>
          </p:sp>
        </mc:Choice>
        <mc:Fallback xmlns="">
          <p:sp>
            <p:nvSpPr>
              <p:cNvPr id="7" name="Segnaposto testo 6">
                <a:extLst>
                  <a:ext uri="{FF2B5EF4-FFF2-40B4-BE49-F238E27FC236}">
                    <a16:creationId xmlns:a16="http://schemas.microsoft.com/office/drawing/2014/main" id="{E09179A7-F937-7895-8FC1-19E3BCFE6A3B}"/>
                  </a:ext>
                </a:extLst>
              </p:cNvPr>
              <p:cNvSpPr>
                <a:spLocks noGrp="1" noRot="1" noChangeAspect="1" noMove="1" noResize="1" noEditPoints="1" noAdjustHandles="1" noChangeArrowheads="1" noChangeShapeType="1" noTextEdit="1"/>
              </p:cNvSpPr>
              <p:nvPr>
                <p:ph type="body" sz="quarter" idx="17"/>
              </p:nvPr>
            </p:nvSpPr>
            <p:spPr>
              <a:xfrm>
                <a:off x="1204513" y="948875"/>
                <a:ext cx="10465078" cy="5532017"/>
              </a:xfrm>
              <a:blipFill>
                <a:blip r:embed="rId3"/>
                <a:stretch>
                  <a:fillRect l="-1399" t="-1544" r="-1340" b="-1764"/>
                </a:stretch>
              </a:blipFill>
            </p:spPr>
            <p:txBody>
              <a:bodyPr/>
              <a:lstStyle/>
              <a:p>
                <a:r>
                  <a:rPr lang="en-US">
                    <a:noFill/>
                  </a:rPr>
                  <a:t> </a:t>
                </a:r>
              </a:p>
            </p:txBody>
          </p:sp>
        </mc:Fallback>
      </mc:AlternateContent>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76</a:t>
            </a:fld>
            <a:endParaRPr lang="it-IT"/>
          </a:p>
        </p:txBody>
      </p:sp>
      <p:sp>
        <p:nvSpPr>
          <p:cNvPr id="2" name="CasellaDiTesto 1">
            <a:extLst>
              <a:ext uri="{FF2B5EF4-FFF2-40B4-BE49-F238E27FC236}">
                <a16:creationId xmlns:a16="http://schemas.microsoft.com/office/drawing/2014/main" id="{F9AD6BA2-1A65-BDAD-81A2-0EA13D839FD9}"/>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89E62C2A-2A27-5A0F-4D6A-F6BE4B6DE9F7}"/>
              </a:ext>
            </a:extLst>
          </p:cNvPr>
          <p:cNvPicPr>
            <a:picLocks noChangeAspect="1"/>
          </p:cNvPicPr>
          <p:nvPr/>
        </p:nvPicPr>
        <p:blipFill>
          <a:blip r:embed="rId4"/>
          <a:stretch>
            <a:fillRect/>
          </a:stretch>
        </p:blipFill>
        <p:spPr>
          <a:xfrm>
            <a:off x="3124200" y="1777992"/>
            <a:ext cx="5334001" cy="731521"/>
          </a:xfrm>
          <a:prstGeom prst="rect">
            <a:avLst/>
          </a:prstGeom>
        </p:spPr>
      </p:pic>
      <p:pic>
        <p:nvPicPr>
          <p:cNvPr id="20" name="Immagine 19">
            <a:extLst>
              <a:ext uri="{FF2B5EF4-FFF2-40B4-BE49-F238E27FC236}">
                <a16:creationId xmlns:a16="http://schemas.microsoft.com/office/drawing/2014/main" id="{3DF99FF3-5415-E031-8727-57D61BF99AEE}"/>
              </a:ext>
            </a:extLst>
          </p:cNvPr>
          <p:cNvPicPr>
            <a:picLocks noChangeAspect="1"/>
          </p:cNvPicPr>
          <p:nvPr/>
        </p:nvPicPr>
        <p:blipFill>
          <a:blip r:embed="rId5"/>
          <a:stretch>
            <a:fillRect/>
          </a:stretch>
        </p:blipFill>
        <p:spPr>
          <a:xfrm>
            <a:off x="7802787" y="4540930"/>
            <a:ext cx="2133785" cy="502964"/>
          </a:xfrm>
          <a:prstGeom prst="rect">
            <a:avLst/>
          </a:prstGeom>
        </p:spPr>
      </p:pic>
    </p:spTree>
    <p:extLst>
      <p:ext uri="{BB962C8B-B14F-4D97-AF65-F5344CB8AC3E}">
        <p14:creationId xmlns:p14="http://schemas.microsoft.com/office/powerpoint/2010/main" val="1925947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8068362" y="1188720"/>
            <a:ext cx="3617019" cy="3771627"/>
          </a:xfrm>
        </p:spPr>
        <p:txBody>
          <a:bodyPr rtlCol="0"/>
          <a:lstStyle>
            <a:defPPr>
              <a:defRPr lang="it-IT"/>
            </a:defPPr>
          </a:lstStyle>
          <a:p>
            <a:pPr rtl="0">
              <a:lnSpc>
                <a:spcPct val="100000"/>
              </a:lnSpc>
              <a:spcBef>
                <a:spcPts val="0"/>
              </a:spcBef>
              <a:spcAft>
                <a:spcPts val="0"/>
              </a:spcAft>
              <a:buSzPct val="95000"/>
            </a:pPr>
            <a:r>
              <a:rPr lang="en-GB" dirty="0"/>
              <a:t>Object-level uncertainty quantification. </a:t>
            </a:r>
          </a:p>
          <a:p>
            <a:pPr rtl="0">
              <a:lnSpc>
                <a:spcPct val="100000"/>
              </a:lnSpc>
              <a:spcBef>
                <a:spcPts val="0"/>
              </a:spcBef>
              <a:spcAft>
                <a:spcPts val="0"/>
              </a:spcAft>
              <a:buSzPct val="95000"/>
            </a:pPr>
            <a:r>
              <a:rPr lang="en-GB" dirty="0"/>
              <a:t>(a) shows the F1 score as we disregard</a:t>
            </a:r>
          </a:p>
          <a:p>
            <a:pPr rtl="0">
              <a:lnSpc>
                <a:spcPct val="100000"/>
              </a:lnSpc>
              <a:spcBef>
                <a:spcPts val="0"/>
              </a:spcBef>
              <a:spcAft>
                <a:spcPts val="0"/>
              </a:spcAft>
              <a:buSzPct val="95000"/>
            </a:pPr>
            <a:r>
              <a:rPr lang="en-GB" dirty="0"/>
              <a:t>predictions with an uncertainty score </a:t>
            </a:r>
            <a:r>
              <a:rPr lang="en-GB" dirty="0" err="1"/>
              <a:t>τk</a:t>
            </a:r>
            <a:r>
              <a:rPr lang="en-GB" dirty="0"/>
              <a:t> greater than a given threshold τ. </a:t>
            </a:r>
          </a:p>
          <a:p>
            <a:pPr rtl="0">
              <a:lnSpc>
                <a:spcPct val="100000"/>
              </a:lnSpc>
              <a:spcBef>
                <a:spcPts val="0"/>
              </a:spcBef>
              <a:spcAft>
                <a:spcPts val="0"/>
              </a:spcAft>
              <a:buSzPct val="95000"/>
            </a:pPr>
            <a:r>
              <a:rPr lang="en-GB" dirty="0"/>
              <a:t>(b) The percentage of total instances considered, given a threshold τ. For the red dashed line, we use the boundary removed uncertainty map, whereas for the blue dashed line we use the standard uncertainty map. The black horizontal line shows the F1 score when no glands with a high uncertainty are removed. </a:t>
            </a:r>
          </a:p>
          <a:p>
            <a:pPr rtl="0">
              <a:lnSpc>
                <a:spcPct val="100000"/>
              </a:lnSpc>
              <a:spcBef>
                <a:spcPts val="0"/>
              </a:spcBef>
              <a:spcAft>
                <a:spcPts val="0"/>
              </a:spcAft>
              <a:buSzPct val="95000"/>
            </a:pPr>
            <a:r>
              <a:rPr lang="en-GB" dirty="0"/>
              <a:t>(c) from left to right: original image; uncertainty map σ; boundary removed uncertainty map σˆ. For each</a:t>
            </a:r>
          </a:p>
          <a:p>
            <a:pPr rtl="0">
              <a:lnSpc>
                <a:spcPct val="100000"/>
              </a:lnSpc>
              <a:spcBef>
                <a:spcPts val="0"/>
              </a:spcBef>
              <a:spcAft>
                <a:spcPts val="0"/>
              </a:spcAft>
              <a:buSzPct val="95000"/>
            </a:pPr>
            <a:r>
              <a:rPr lang="en-GB" dirty="0"/>
              <a:t>instance k within σˆ, an object-level uncertainty score τ is calculated</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Random </a:t>
            </a:r>
            <a:r>
              <a:rPr lang="it-IT" sz="2000" b="1" spc="0" dirty="0" err="1"/>
              <a:t>transformation</a:t>
            </a:r>
            <a:r>
              <a:rPr lang="it-IT" sz="2000" b="1" spc="0" dirty="0"/>
              <a:t> sampling for </a:t>
            </a:r>
            <a:r>
              <a:rPr lang="it-IT" sz="2000" b="1" spc="0" dirty="0" err="1"/>
              <a:t>uncertainty</a:t>
            </a:r>
            <a:r>
              <a:rPr lang="it-IT" sz="2000" b="1" spc="0" dirty="0"/>
              <a:t> </a:t>
            </a:r>
            <a:r>
              <a:rPr lang="it-IT" sz="2000" b="1" spc="0" dirty="0" err="1"/>
              <a:t>quantification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77</a:t>
            </a:fld>
            <a:endParaRPr lang="it-IT"/>
          </a:p>
        </p:txBody>
      </p:sp>
      <p:sp>
        <p:nvSpPr>
          <p:cNvPr id="2" name="CasellaDiTesto 1">
            <a:extLst>
              <a:ext uri="{FF2B5EF4-FFF2-40B4-BE49-F238E27FC236}">
                <a16:creationId xmlns:a16="http://schemas.microsoft.com/office/drawing/2014/main" id="{F9AD6BA2-1A65-BDAD-81A2-0EA13D839FD9}"/>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8" name="Immagine 7">
            <a:extLst>
              <a:ext uri="{FF2B5EF4-FFF2-40B4-BE49-F238E27FC236}">
                <a16:creationId xmlns:a16="http://schemas.microsoft.com/office/drawing/2014/main" id="{0775D209-EDAA-8184-940D-4DCF33C92480}"/>
              </a:ext>
            </a:extLst>
          </p:cNvPr>
          <p:cNvPicPr>
            <a:picLocks noChangeAspect="1"/>
          </p:cNvPicPr>
          <p:nvPr/>
        </p:nvPicPr>
        <p:blipFill>
          <a:blip r:embed="rId3"/>
          <a:stretch>
            <a:fillRect/>
          </a:stretch>
        </p:blipFill>
        <p:spPr>
          <a:xfrm>
            <a:off x="1056365" y="977795"/>
            <a:ext cx="6822226" cy="3873035"/>
          </a:xfrm>
          <a:prstGeom prst="rect">
            <a:avLst/>
          </a:prstGeom>
        </p:spPr>
      </p:pic>
      <p:sp>
        <p:nvSpPr>
          <p:cNvPr id="9" name="Segnaposto testo 6">
            <a:extLst>
              <a:ext uri="{FF2B5EF4-FFF2-40B4-BE49-F238E27FC236}">
                <a16:creationId xmlns:a16="http://schemas.microsoft.com/office/drawing/2014/main" id="{9E843344-E1C2-6653-300F-779DFCBAFF05}"/>
              </a:ext>
            </a:extLst>
          </p:cNvPr>
          <p:cNvSpPr txBox="1">
            <a:spLocks/>
          </p:cNvSpPr>
          <p:nvPr/>
        </p:nvSpPr>
        <p:spPr>
          <a:xfrm>
            <a:off x="877824" y="5001950"/>
            <a:ext cx="10893550" cy="130454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Removing the boundary allows us to preserve a larger proportion of the dataset when we are using lower thresholds for the removal of predictions with high uncertainty: utilising the boundary removed uncertainty map is more robust and can be effectively used to select predictions with low uncertainty. The intuition of disregarding glands with high uncertainty means that we should not extract any statistical measures from these disregarded glands. Therefore, when removing predicted instances with high uncertainty, we also remove the corresponding ground truth instance to obtain the above measures</a:t>
            </a:r>
          </a:p>
        </p:txBody>
      </p:sp>
    </p:spTree>
    <p:extLst>
      <p:ext uri="{BB962C8B-B14F-4D97-AF65-F5344CB8AC3E}">
        <p14:creationId xmlns:p14="http://schemas.microsoft.com/office/powerpoint/2010/main" val="2261237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[7]</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1607275"/>
          </a:xfrm>
        </p:spPr>
        <p:txBody>
          <a:bodyPr/>
          <a:lstStyle/>
          <a:p>
            <a:pPr>
              <a:spcBef>
                <a:spcPts val="100"/>
              </a:spcBef>
            </a:pPr>
            <a:r>
              <a:rPr lang="en-GB" dirty="0"/>
              <a:t>Estimate uncertainty to bear on two important outputs in deep learning-based segmentation. The first is producing spatial uncertainty maps, from which a clinician can observe where and why a system thinks it is failing. The second is quantifying an image-level prediction of failure, which is useful for isolating specific cases and removing them from automated pipelines. We also show that reasoning about spatial uncertainty, the first output, is a useful intermediate representation for generating segmentation quality predictions, the second output..</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78</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438402"/>
            <a:ext cx="4951445" cy="506415"/>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Estimating segmentation quality with uncertainty information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336104"/>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The segmentation network takes in some image x, and produces two outputs: class prediction logits ρ and corresponding uncertainty (or confidence) estimates z (z is uncertainty map).</a:t>
            </a:r>
          </a:p>
          <a:p>
            <a:pPr>
              <a:spcBef>
                <a:spcPts val="100"/>
              </a:spcBef>
            </a:pPr>
            <a:r>
              <a:rPr lang="en-GB" dirty="0"/>
              <a:t>A second network g is then trained to predict the quality of the segmentation vˆ.</a:t>
            </a:r>
          </a:p>
          <a:p>
            <a:pPr>
              <a:spcBef>
                <a:spcPts val="100"/>
              </a:spcBef>
            </a:pPr>
            <a:r>
              <a:rPr lang="en-GB" dirty="0"/>
              <a:t>Segmentation quality measurement can be any segmentation-based evaluation metric, or</a:t>
            </a:r>
          </a:p>
          <a:p>
            <a:pPr>
              <a:spcBef>
                <a:spcPts val="100"/>
              </a:spcBef>
            </a:pPr>
            <a:r>
              <a:rPr lang="en-GB" dirty="0"/>
              <a:t>even multiple metrics predicted simultaneously.</a:t>
            </a:r>
          </a:p>
          <a:p>
            <a:pPr>
              <a:spcBef>
                <a:spcPts val="100"/>
              </a:spcBef>
            </a:pPr>
            <a:endParaRPr lang="en-GB" dirty="0"/>
          </a:p>
          <a:p>
            <a:pPr>
              <a:spcBef>
                <a:spcPts val="100"/>
              </a:spcBef>
            </a:pPr>
            <a:r>
              <a:rPr lang="en-GB" dirty="0"/>
              <a:t>In the case that f performs very well on the training set, a holdout set may be necessary, as the lack of examples of poor segmentations will bias g towards always predicting that the segmentation is good. </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pic>
        <p:nvPicPr>
          <p:cNvPr id="10" name="Immagine 9">
            <a:extLst>
              <a:ext uri="{FF2B5EF4-FFF2-40B4-BE49-F238E27FC236}">
                <a16:creationId xmlns:a16="http://schemas.microsoft.com/office/drawing/2014/main" id="{B16F4B6F-DB63-94C5-1BE8-ECF57312365D}"/>
              </a:ext>
            </a:extLst>
          </p:cNvPr>
          <p:cNvPicPr>
            <a:picLocks noChangeAspect="1"/>
          </p:cNvPicPr>
          <p:nvPr/>
        </p:nvPicPr>
        <p:blipFill>
          <a:blip r:embed="rId2"/>
          <a:stretch>
            <a:fillRect/>
          </a:stretch>
        </p:blipFill>
        <p:spPr>
          <a:xfrm>
            <a:off x="1013558" y="250514"/>
            <a:ext cx="4260397" cy="1019913"/>
          </a:xfrm>
          <a:prstGeom prst="rect">
            <a:avLst/>
          </a:prstGeom>
        </p:spPr>
      </p:pic>
      <p:pic>
        <p:nvPicPr>
          <p:cNvPr id="13" name="Immagine 12">
            <a:extLst>
              <a:ext uri="{FF2B5EF4-FFF2-40B4-BE49-F238E27FC236}">
                <a16:creationId xmlns:a16="http://schemas.microsoft.com/office/drawing/2014/main" id="{2649E0AD-BD33-F27F-2EBD-48700EC58F3B}"/>
              </a:ext>
            </a:extLst>
          </p:cNvPr>
          <p:cNvPicPr>
            <a:picLocks noChangeAspect="1"/>
          </p:cNvPicPr>
          <p:nvPr/>
        </p:nvPicPr>
        <p:blipFill>
          <a:blip r:embed="rId3"/>
          <a:stretch>
            <a:fillRect/>
          </a:stretch>
        </p:blipFill>
        <p:spPr>
          <a:xfrm>
            <a:off x="1583000" y="1301318"/>
            <a:ext cx="3194099" cy="3986096"/>
          </a:xfrm>
          <a:prstGeom prst="rect">
            <a:avLst/>
          </a:prstGeom>
        </p:spPr>
      </p:pic>
      <p:sp>
        <p:nvSpPr>
          <p:cNvPr id="17" name="Segnaposto testo 2">
            <a:extLst>
              <a:ext uri="{FF2B5EF4-FFF2-40B4-BE49-F238E27FC236}">
                <a16:creationId xmlns:a16="http://schemas.microsoft.com/office/drawing/2014/main" id="{D759AF08-7F30-D4D6-081F-3D0A00FCCA20}"/>
              </a:ext>
            </a:extLst>
          </p:cNvPr>
          <p:cNvSpPr txBox="1">
            <a:spLocks/>
          </p:cNvSpPr>
          <p:nvPr/>
        </p:nvSpPr>
        <p:spPr>
          <a:xfrm>
            <a:off x="6086932" y="5293907"/>
            <a:ext cx="4951445" cy="307777"/>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estimation</a:t>
            </a:r>
          </a:p>
        </p:txBody>
      </p:sp>
      <p:sp>
        <p:nvSpPr>
          <p:cNvPr id="22" name="Segnaposto contenuto 3">
            <a:extLst>
              <a:ext uri="{FF2B5EF4-FFF2-40B4-BE49-F238E27FC236}">
                <a16:creationId xmlns:a16="http://schemas.microsoft.com/office/drawing/2014/main" id="{89B3E5D8-1011-69DD-E050-FD609E69968B}"/>
              </a:ext>
            </a:extLst>
          </p:cNvPr>
          <p:cNvSpPr txBox="1">
            <a:spLocks/>
          </p:cNvSpPr>
          <p:nvPr/>
        </p:nvSpPr>
        <p:spPr>
          <a:xfrm>
            <a:off x="6083636" y="5689127"/>
            <a:ext cx="5846407" cy="696433"/>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Model uncertainty z is estimated by calculating the </a:t>
            </a:r>
            <a:r>
              <a:rPr lang="en-GB" b="1" dirty="0"/>
              <a:t>entropy</a:t>
            </a:r>
            <a:r>
              <a:rPr lang="en-GB" dirty="0"/>
              <a:t> of the averaged probability vector across the class dimension:</a:t>
            </a:r>
          </a:p>
        </p:txBody>
      </p:sp>
      <p:pic>
        <p:nvPicPr>
          <p:cNvPr id="24" name="Immagine 23">
            <a:extLst>
              <a:ext uri="{FF2B5EF4-FFF2-40B4-BE49-F238E27FC236}">
                <a16:creationId xmlns:a16="http://schemas.microsoft.com/office/drawing/2014/main" id="{562888E5-09D0-7A9C-8E80-FC66D657F5CB}"/>
              </a:ext>
            </a:extLst>
          </p:cNvPr>
          <p:cNvPicPr>
            <a:picLocks noChangeAspect="1"/>
          </p:cNvPicPr>
          <p:nvPr/>
        </p:nvPicPr>
        <p:blipFill>
          <a:blip r:embed="rId4"/>
          <a:stretch>
            <a:fillRect/>
          </a:stretch>
        </p:blipFill>
        <p:spPr>
          <a:xfrm>
            <a:off x="8534362" y="5940051"/>
            <a:ext cx="1234477" cy="661327"/>
          </a:xfrm>
          <a:prstGeom prst="rect">
            <a:avLst/>
          </a:prstGeom>
        </p:spPr>
      </p:pic>
    </p:spTree>
    <p:extLst>
      <p:ext uri="{BB962C8B-B14F-4D97-AF65-F5344CB8AC3E}">
        <p14:creationId xmlns:p14="http://schemas.microsoft.com/office/powerpoint/2010/main" val="2354604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Segmentation</a:t>
            </a:r>
            <a:r>
              <a:rPr lang="it-IT" sz="2000" b="1" spc="0" dirty="0"/>
              <a:t> </a:t>
            </a:r>
            <a:r>
              <a:rPr lang="it-IT" sz="2000" b="1" spc="0" dirty="0" err="1"/>
              <a:t>quality</a:t>
            </a:r>
            <a:r>
              <a:rPr lang="it-IT" sz="2000" b="1" spc="0" dirty="0"/>
              <a:t> </a:t>
            </a:r>
            <a:r>
              <a:rPr lang="it-IT" sz="2000" b="1" spc="0" dirty="0" err="1"/>
              <a:t>prediction</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79</a:t>
            </a:fld>
            <a:endParaRPr lang="it-IT"/>
          </a:p>
        </p:txBody>
      </p:sp>
      <p:pic>
        <p:nvPicPr>
          <p:cNvPr id="8" name="Immagine 7">
            <a:extLst>
              <a:ext uri="{FF2B5EF4-FFF2-40B4-BE49-F238E27FC236}">
                <a16:creationId xmlns:a16="http://schemas.microsoft.com/office/drawing/2014/main" id="{CA0A37F5-A9B9-9359-BF30-E87539AAD937}"/>
              </a:ext>
            </a:extLst>
          </p:cNvPr>
          <p:cNvPicPr>
            <a:picLocks noChangeAspect="1"/>
          </p:cNvPicPr>
          <p:nvPr/>
        </p:nvPicPr>
        <p:blipFill>
          <a:blip r:embed="rId4"/>
          <a:stretch>
            <a:fillRect/>
          </a:stretch>
        </p:blipFill>
        <p:spPr>
          <a:xfrm>
            <a:off x="1312314" y="1203960"/>
            <a:ext cx="10254579" cy="5276933"/>
          </a:xfrm>
          <a:prstGeom prst="rect">
            <a:avLst/>
          </a:prstGeom>
        </p:spPr>
      </p:pic>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We use a variety of metrics to evaluate how well our models can predict the quality of segmentations: RMSE, detection error, AUROC, and AUPR.</a:t>
            </a:r>
            <a:endParaRPr lang="it-IT" sz="1800" dirty="0"/>
          </a:p>
        </p:txBody>
      </p:sp>
      <p:sp>
        <p:nvSpPr>
          <p:cNvPr id="10" name="CasellaDiTesto 9">
            <a:extLst>
              <a:ext uri="{FF2B5EF4-FFF2-40B4-BE49-F238E27FC236}">
                <a16:creationId xmlns:a16="http://schemas.microsoft.com/office/drawing/2014/main" id="{5A435A09-B891-0947-2BFD-CFD7E69CA422}"/>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spTree>
    <p:extLst>
      <p:ext uri="{BB962C8B-B14F-4D97-AF65-F5344CB8AC3E}">
        <p14:creationId xmlns:p14="http://schemas.microsoft.com/office/powerpoint/2010/main" val="950410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inter-dice uncertainty matrix</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Inter-Dice Uncertainty Matrix, two 3-D Matrix are computed (</a:t>
            </a:r>
            <a:r>
              <a:rPr lang="en-GB" sz="1800" i="1" dirty="0" err="1"/>
              <a:t>seg_matrix</a:t>
            </a:r>
            <a:r>
              <a:rPr lang="en-GB" sz="1800" dirty="0"/>
              <a:t>), one consisting of the 20 Monte Carlo Masks and one consisting of the 20 Perturbations Masks. Then, for each class, a 2-D matrix is created where the </a:t>
            </a:r>
            <a:r>
              <a:rPr lang="en-GB" sz="1800" dirty="0" err="1"/>
              <a:t>i</a:t>
            </a:r>
            <a:r>
              <a:rPr lang="en-GB" sz="1800" dirty="0"/>
              <a:t>-j element represents the dice value between the </a:t>
            </a:r>
            <a:r>
              <a:rPr lang="en-GB" sz="1800" dirty="0" err="1"/>
              <a:t>i-th</a:t>
            </a:r>
            <a:r>
              <a:rPr lang="en-GB" sz="1800" dirty="0"/>
              <a:t> and the j-</a:t>
            </a:r>
            <a:r>
              <a:rPr lang="en-GB" sz="1800" dirty="0" err="1"/>
              <a:t>th</a:t>
            </a:r>
            <a:r>
              <a:rPr lang="en-GB" sz="1800" dirty="0"/>
              <a:t> of the 20 masks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4698883" cy="646331"/>
          </a:xfrm>
          <a:prstGeom prst="rect">
            <a:avLst/>
          </a:prstGeom>
          <a:noFill/>
        </p:spPr>
        <p:txBody>
          <a:bodyPr wrap="square">
            <a:spAutoFit/>
          </a:bodyPr>
          <a:lstStyle/>
          <a:p>
            <a:pPr>
              <a:lnSpc>
                <a:spcPct val="100000"/>
              </a:lnSpc>
              <a:buSzPct val="95000"/>
            </a:pPr>
            <a:r>
              <a:rPr lang="en-GB" sz="1800" dirty="0"/>
              <a:t>The Inter-Dice </a:t>
            </a:r>
            <a:r>
              <a:rPr lang="en-GB" dirty="0"/>
              <a:t>Uncertainty Matrix </a:t>
            </a:r>
            <a:r>
              <a:rPr lang="en-GB" sz="1800" dirty="0"/>
              <a:t>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Inter-Dice Uncertainty Matrix </a:t>
            </a:r>
            <a:r>
              <a:rPr lang="en-GB" sz="1800" dirty="0"/>
              <a:t>are shown here below (Dataset “Liver Steatosis”, validation set, image 1004614_92). From left to right: </a:t>
            </a:r>
            <a:r>
              <a:rPr lang="en-GB" dirty="0"/>
              <a:t>Inter-Dice Uncertainty Matrix</a:t>
            </a:r>
            <a:r>
              <a:rPr lang="en-GB" sz="1800" dirty="0"/>
              <a:t>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3020909"/>
            <a:ext cx="10533932" cy="369332"/>
          </a:xfrm>
          <a:prstGeom prst="rect">
            <a:avLst/>
          </a:prstGeom>
          <a:noFill/>
        </p:spPr>
        <p:txBody>
          <a:bodyPr wrap="square">
            <a:spAutoFit/>
          </a:bodyPr>
          <a:lstStyle/>
          <a:p>
            <a:pPr>
              <a:lnSpc>
                <a:spcPct val="100000"/>
              </a:lnSpc>
              <a:buSzPct val="95000"/>
            </a:pPr>
            <a:r>
              <a:rPr lang="en-GB" sz="1800" dirty="0"/>
              <a:t>The resulting matrix is a strictly upper triangular matrix.</a:t>
            </a:r>
            <a:endParaRPr lang="en-GB" dirty="0"/>
          </a:p>
        </p:txBody>
      </p:sp>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4"/>
          <a:srcRect l="71343" t="8088" r="9753" b="10574"/>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5"/>
          <a:srcRect l="71253" t="10222" r="9356" b="8442"/>
          <a:stretch/>
        </p:blipFill>
        <p:spPr>
          <a:xfrm>
            <a:off x="1138330" y="4448847"/>
            <a:ext cx="2364045"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6"/>
          <a:srcRect l="71423" t="8659" r="9624" b="11246"/>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7"/>
          <a:srcRect l="71404" t="9284" r="9207" b="10621"/>
          <a:stretch/>
        </p:blipFill>
        <p:spPr>
          <a:xfrm>
            <a:off x="3567557" y="4480420"/>
            <a:ext cx="2364045" cy="2034391"/>
          </a:xfrm>
          <a:prstGeom prst="rect">
            <a:avLst/>
          </a:prstGeom>
        </p:spPr>
      </p:pic>
      <p:pic>
        <p:nvPicPr>
          <p:cNvPr id="6" name="Immagine 5">
            <a:extLst>
              <a:ext uri="{FF2B5EF4-FFF2-40B4-BE49-F238E27FC236}">
                <a16:creationId xmlns:a16="http://schemas.microsoft.com/office/drawing/2014/main" id="{CEA0ED2E-4E01-4E4C-77BE-D6302386DE21}"/>
              </a:ext>
            </a:extLst>
          </p:cNvPr>
          <p:cNvPicPr>
            <a:picLocks noChangeAspect="1"/>
          </p:cNvPicPr>
          <p:nvPr/>
        </p:nvPicPr>
        <p:blipFill>
          <a:blip r:embed="rId8"/>
          <a:stretch>
            <a:fillRect/>
          </a:stretch>
        </p:blipFill>
        <p:spPr>
          <a:xfrm>
            <a:off x="5931602" y="1784979"/>
            <a:ext cx="5478136" cy="1171022"/>
          </a:xfrm>
          <a:prstGeom prst="rect">
            <a:avLst/>
          </a:prstGeom>
        </p:spPr>
      </p:pic>
    </p:spTree>
    <p:extLst>
      <p:ext uri="{BB962C8B-B14F-4D97-AF65-F5344CB8AC3E}">
        <p14:creationId xmlns:p14="http://schemas.microsoft.com/office/powerpoint/2010/main" val="2905590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Segmentation</a:t>
            </a:r>
            <a:r>
              <a:rPr lang="it-IT" sz="2000" b="1" spc="0" dirty="0"/>
              <a:t> </a:t>
            </a:r>
            <a:r>
              <a:rPr lang="it-IT" sz="2000" b="1" spc="0" dirty="0" err="1"/>
              <a:t>quality</a:t>
            </a:r>
            <a:r>
              <a:rPr lang="it-IT" sz="2000" b="1" spc="0" dirty="0"/>
              <a:t> </a:t>
            </a:r>
            <a:r>
              <a:rPr lang="it-IT" sz="2000" b="1" spc="0" dirty="0" err="1"/>
              <a:t>prediction</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80</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6"/>
            <a:ext cx="10465078" cy="4095563"/>
          </a:xfrm>
        </p:spPr>
        <p:txBody>
          <a:bodyPr rtlCol="0"/>
          <a:lstStyle>
            <a:defPPr>
              <a:defRPr lang="it-IT"/>
            </a:defPPr>
          </a:lstStyle>
          <a:p>
            <a:pPr rtl="0">
              <a:lnSpc>
                <a:spcPct val="100000"/>
              </a:lnSpc>
              <a:spcBef>
                <a:spcPts val="0"/>
              </a:spcBef>
              <a:spcAft>
                <a:spcPts val="0"/>
              </a:spcAft>
              <a:buSzPct val="95000"/>
            </a:pPr>
            <a:r>
              <a:rPr lang="en-GB" sz="1800" dirty="0"/>
              <a:t>Treating uncertainty explicitly improves performance significantly compared to the case with no uncertainty information.</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segmentation quality estimates rarely fall below 0.2 for any method. This is likely caused by the rarity of poor quality segmentations in the dataset used to train the segmentation quality estimation network, since it was trained on the same dataset as the original segmentation network.</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Conclusion: making spatial uncertainty explicit aided in predicting a measure of segmentation quality, the Jaccard index.</a:t>
            </a:r>
            <a:endParaRPr lang="it-IT" sz="1800" dirty="0"/>
          </a:p>
        </p:txBody>
      </p:sp>
      <p:sp>
        <p:nvSpPr>
          <p:cNvPr id="10" name="CasellaDiTesto 9">
            <a:extLst>
              <a:ext uri="{FF2B5EF4-FFF2-40B4-BE49-F238E27FC236}">
                <a16:creationId xmlns:a16="http://schemas.microsoft.com/office/drawing/2014/main" id="{5A435A09-B891-0947-2BFD-CFD7E69CA422}"/>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spTree>
    <p:extLst>
      <p:ext uri="{BB962C8B-B14F-4D97-AF65-F5344CB8AC3E}">
        <p14:creationId xmlns:p14="http://schemas.microsoft.com/office/powerpoint/2010/main" val="3278166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[8]</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introduction</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2966085"/>
          </a:xfrm>
        </p:spPr>
        <p:txBody>
          <a:bodyPr/>
          <a:lstStyle/>
          <a:p>
            <a:pPr>
              <a:spcBef>
                <a:spcPts val="100"/>
              </a:spcBef>
            </a:pPr>
            <a:r>
              <a:rPr lang="en-GB" dirty="0"/>
              <a:t>l few-shot segmentation (FSS) models have recently shown promise as data efficient alternatives to solving this task by using a small set of </a:t>
            </a:r>
            <a:r>
              <a:rPr lang="en-GB" dirty="0" err="1"/>
              <a:t>labeled</a:t>
            </a:r>
            <a:r>
              <a:rPr lang="en-GB" dirty="0"/>
              <a:t> examples to extract class-wise prototypes that can be leveraged to segment objects in new images.</a:t>
            </a:r>
          </a:p>
          <a:p>
            <a:pPr>
              <a:spcBef>
                <a:spcPts val="100"/>
              </a:spcBef>
            </a:pPr>
            <a:r>
              <a:rPr lang="en-GB" dirty="0"/>
              <a:t>existing medical FSS models do not provide any measure of uncertainty for their predictions.</a:t>
            </a:r>
          </a:p>
          <a:p>
            <a:pPr>
              <a:spcBef>
                <a:spcPts val="100"/>
              </a:spcBef>
            </a:pPr>
            <a:r>
              <a:rPr lang="en-GB" dirty="0"/>
              <a:t>Current medical FSS methods only focus on binary foreground/background segmentation and are forced to segment the images class-by-class.</a:t>
            </a:r>
          </a:p>
          <a:p>
            <a:pPr>
              <a:spcBef>
                <a:spcPts val="100"/>
              </a:spcBef>
            </a:pPr>
            <a:r>
              <a:rPr lang="en-GB" dirty="0"/>
              <a:t>To facilitate the computation of uncertainty maps in prototypical FSS models we propose a modified prototype extraction module that introduces a Bernoulli distributed variable for each voxel location in the feature representation. Uncertainty maps are then based on the predictive distribution estimated from a set of prototypes extracted by this proposed module: uncertainty maps </a:t>
            </a:r>
            <a:r>
              <a:rPr lang="en-GB" b="1" dirty="0"/>
              <a:t>can be used </a:t>
            </a:r>
            <a:r>
              <a:rPr lang="en-GB" dirty="0"/>
              <a:t>to automatically guide this</a:t>
            </a:r>
          </a:p>
          <a:p>
            <a:pPr>
              <a:spcBef>
                <a:spcPts val="100"/>
              </a:spcBef>
            </a:pPr>
            <a:r>
              <a:rPr lang="en-GB" dirty="0"/>
              <a:t>feature refinement.</a:t>
            </a:r>
          </a:p>
          <a:p>
            <a:pPr>
              <a:spcBef>
                <a:spcPts val="100"/>
              </a:spcBef>
            </a:pPr>
            <a:endParaRPr lang="en-GB" dirty="0"/>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81</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95999" y="3553371"/>
            <a:ext cx="5646822" cy="36644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 estimation and refinement module</a:t>
            </a:r>
          </a:p>
        </p:txBody>
      </p:sp>
      <mc:AlternateContent xmlns:mc="http://schemas.openxmlformats.org/markup-compatibility/2006" xmlns:a14="http://schemas.microsoft.com/office/drawing/2010/main">
        <mc:Choice Requires="a14">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95999" y="3919813"/>
                <a:ext cx="5846407" cy="209998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Model uncertainty map can be estimated as the predictive [Shannon] entropy.</a:t>
                </a:r>
              </a:p>
              <a:p>
                <a:pPr>
                  <a:spcBef>
                    <a:spcPts val="100"/>
                  </a:spcBef>
                </a:pPr>
                <a:r>
                  <a:rPr lang="en-GB" dirty="0"/>
                  <a:t>Dynamic refinement </a:t>
                </a:r>
                <a14:m>
                  <m:oMath xmlns:m="http://schemas.openxmlformats.org/officeDocument/2006/math">
                    <m:r>
                      <a:rPr lang="en-GB" i="1" dirty="0" smtClean="0">
                        <a:latin typeface="Cambria Math" panose="02040503050406030204" pitchFamily="18" charset="0"/>
                      </a:rPr>
                      <m:t>𝛽</m:t>
                    </m:r>
                  </m:oMath>
                </a14:m>
                <a:r>
                  <a:rPr lang="en-GB" dirty="0"/>
                  <a:t> can be derived from the uncertainty map, so that no labelled data is required to determine that value.</a:t>
                </a:r>
              </a:p>
              <a:p>
                <a:pPr>
                  <a:spcBef>
                    <a:spcPts val="100"/>
                  </a:spcBef>
                </a:pPr>
                <a:endParaRPr lang="en-GB" dirty="0"/>
              </a:p>
              <a:p>
                <a:pPr>
                  <a:spcBef>
                    <a:spcPts val="100"/>
                  </a:spcBef>
                </a:pPr>
                <a:r>
                  <a:rPr lang="en-GB" dirty="0"/>
                  <a:t>A dynamic 𝛽 has the potential to increase the flexibility of the feature refinement by allowing different voxels to move with different step lengths, depending</a:t>
                </a:r>
              </a:p>
              <a:p>
                <a:pPr>
                  <a:spcBef>
                    <a:spcPts val="100"/>
                  </a:spcBef>
                </a:pPr>
                <a:r>
                  <a:rPr lang="en-GB" dirty="0"/>
                  <a:t>on the model’s uncertainty: For voxels in regions where the model is unsure about its initial prediction, we will pay more attention to the region information in the input space</a:t>
                </a:r>
              </a:p>
            </p:txBody>
          </p:sp>
        </mc:Choice>
        <mc:Fallback xmlns="">
          <p:sp>
            <p:nvSpPr>
              <p:cNvPr id="9" name="Segnaposto contenuto 3">
                <a:extLst>
                  <a:ext uri="{FF2B5EF4-FFF2-40B4-BE49-F238E27FC236}">
                    <a16:creationId xmlns:a16="http://schemas.microsoft.com/office/drawing/2014/main" id="{1C5D04C6-D7F3-78C6-3F4C-A1C01BA90579}"/>
                  </a:ext>
                </a:extLst>
              </p:cNvPr>
              <p:cNvSpPr txBox="1">
                <a:spLocks noRot="1" noChangeAspect="1" noMove="1" noResize="1" noEditPoints="1" noAdjustHandles="1" noChangeArrowheads="1" noChangeShapeType="1" noTextEdit="1"/>
              </p:cNvSpPr>
              <p:nvPr/>
            </p:nvSpPr>
            <p:spPr>
              <a:xfrm>
                <a:off x="6095999" y="3919813"/>
                <a:ext cx="5846407" cy="2099988"/>
              </a:xfrm>
              <a:prstGeom prst="rect">
                <a:avLst/>
              </a:prstGeom>
              <a:blipFill>
                <a:blip r:embed="rId2"/>
                <a:stretch>
                  <a:fillRect l="-1877" t="-2319" r="-2503"/>
                </a:stretch>
              </a:blipFill>
            </p:spPr>
            <p:txBody>
              <a:bodyPr/>
              <a:lstStyle/>
              <a:p>
                <a:r>
                  <a:rPr lang="en-US">
                    <a:noFill/>
                  </a:rPr>
                  <a:t> </a:t>
                </a:r>
              </a:p>
            </p:txBody>
          </p:sp>
        </mc:Fallback>
      </mc:AlternateContent>
      <p:sp>
        <p:nvSpPr>
          <p:cNvPr id="11" name="CasellaDiTesto 10">
            <a:extLst>
              <a:ext uri="{FF2B5EF4-FFF2-40B4-BE49-F238E27FC236}">
                <a16:creationId xmlns:a16="http://schemas.microsoft.com/office/drawing/2014/main" id="{C585D4C3-512A-29DF-C686-FA89BD9BBE01}"/>
              </a:ext>
            </a:extLst>
          </p:cNvPr>
          <p:cNvSpPr txBox="1"/>
          <p:nvPr/>
        </p:nvSpPr>
        <p:spPr>
          <a:xfrm>
            <a:off x="1583000" y="6567129"/>
            <a:ext cx="10609001" cy="523220"/>
          </a:xfrm>
          <a:prstGeom prst="rect">
            <a:avLst/>
          </a:prstGeom>
          <a:noFill/>
        </p:spPr>
        <p:txBody>
          <a:bodyPr wrap="square">
            <a:spAutoFit/>
          </a:bodyPr>
          <a:lstStyle/>
          <a:p>
            <a:pPr>
              <a:buSzPct val="95000"/>
            </a:pPr>
            <a:r>
              <a:rPr lang="en-GB" sz="1400" i="1" dirty="0" err="1"/>
              <a:t>ADNet</a:t>
            </a:r>
            <a:r>
              <a:rPr lang="en-GB" sz="1400" i="1" dirty="0"/>
              <a:t>++: A few-shot learning framework for multi-class medical image volume segmentation with uncertainty-guided feature refinement </a:t>
            </a:r>
            <a:r>
              <a:rPr lang="en-GB" sz="1400" dirty="0"/>
              <a:t>– Hansen et al. 2023</a:t>
            </a:r>
          </a:p>
          <a:p>
            <a:pPr rtl="0">
              <a:lnSpc>
                <a:spcPct val="100000"/>
              </a:lnSpc>
              <a:spcBef>
                <a:spcPts val="0"/>
              </a:spcBef>
              <a:spcAft>
                <a:spcPts val="0"/>
              </a:spcAft>
              <a:buSzPct val="95000"/>
            </a:pPr>
            <a:endParaRPr lang="en-GB" sz="1400" dirty="0"/>
          </a:p>
        </p:txBody>
      </p:sp>
      <p:pic>
        <p:nvPicPr>
          <p:cNvPr id="6" name="Immagine 5">
            <a:extLst>
              <a:ext uri="{FF2B5EF4-FFF2-40B4-BE49-F238E27FC236}">
                <a16:creationId xmlns:a16="http://schemas.microsoft.com/office/drawing/2014/main" id="{30370131-0072-2670-9339-52ADBBF5FB0D}"/>
              </a:ext>
            </a:extLst>
          </p:cNvPr>
          <p:cNvPicPr>
            <a:picLocks noChangeAspect="1"/>
          </p:cNvPicPr>
          <p:nvPr/>
        </p:nvPicPr>
        <p:blipFill rotWithShape="1">
          <a:blip r:embed="rId3"/>
          <a:srcRect r="13438" b="80792"/>
          <a:stretch/>
        </p:blipFill>
        <p:spPr>
          <a:xfrm>
            <a:off x="792830" y="1089595"/>
            <a:ext cx="4907513" cy="602653"/>
          </a:xfrm>
          <a:prstGeom prst="rect">
            <a:avLst/>
          </a:prstGeom>
        </p:spPr>
      </p:pic>
      <p:pic>
        <p:nvPicPr>
          <p:cNvPr id="12" name="Immagine 11">
            <a:extLst>
              <a:ext uri="{FF2B5EF4-FFF2-40B4-BE49-F238E27FC236}">
                <a16:creationId xmlns:a16="http://schemas.microsoft.com/office/drawing/2014/main" id="{926EEEF9-9905-B550-CFA3-E1DB8F3D24E4}"/>
              </a:ext>
            </a:extLst>
          </p:cNvPr>
          <p:cNvPicPr>
            <a:picLocks noChangeAspect="1"/>
          </p:cNvPicPr>
          <p:nvPr/>
        </p:nvPicPr>
        <p:blipFill rotWithShape="1">
          <a:blip r:embed="rId3"/>
          <a:srcRect l="29217" t="23662"/>
          <a:stretch/>
        </p:blipFill>
        <p:spPr>
          <a:xfrm>
            <a:off x="707925" y="1688991"/>
            <a:ext cx="4969609" cy="2966085"/>
          </a:xfrm>
          <a:prstGeom prst="rect">
            <a:avLst/>
          </a:prstGeom>
        </p:spPr>
      </p:pic>
    </p:spTree>
    <p:extLst>
      <p:ext uri="{BB962C8B-B14F-4D97-AF65-F5344CB8AC3E}">
        <p14:creationId xmlns:p14="http://schemas.microsoft.com/office/powerpoint/2010/main" val="2701438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Uncertainty</a:t>
            </a:r>
            <a:r>
              <a:rPr lang="it-IT" sz="2000" b="1" spc="0" dirty="0"/>
              <a:t> </a:t>
            </a:r>
            <a:r>
              <a:rPr lang="it-IT" sz="2000" b="1" spc="0" dirty="0" err="1"/>
              <a:t>maps</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82</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to quantify the fidelity of the estimated uncertainty maps, we start by removing all voxels in the predictions and successively add voxels according to their estimated uncertainty, starting with the least uncertain voxels. Segmentation performance decreases for all classes as more uncertain voxels are included: uncertainty maps </a:t>
            </a:r>
            <a:r>
              <a:rPr lang="en-GB" sz="1800" dirty="0" err="1"/>
              <a:t>canbe</a:t>
            </a:r>
            <a:r>
              <a:rPr lang="en-GB" sz="1800" dirty="0"/>
              <a:t> used to quantify how much a prediction can be trusted.</a:t>
            </a:r>
            <a:endParaRPr lang="it-IT" sz="1800" dirty="0"/>
          </a:p>
        </p:txBody>
      </p:sp>
      <p:pic>
        <p:nvPicPr>
          <p:cNvPr id="3" name="Immagine 2">
            <a:extLst>
              <a:ext uri="{FF2B5EF4-FFF2-40B4-BE49-F238E27FC236}">
                <a16:creationId xmlns:a16="http://schemas.microsoft.com/office/drawing/2014/main" id="{94ACFB36-13E2-F5C8-87CB-92F9994E5823}"/>
              </a:ext>
            </a:extLst>
          </p:cNvPr>
          <p:cNvPicPr>
            <a:picLocks noChangeAspect="1"/>
          </p:cNvPicPr>
          <p:nvPr/>
        </p:nvPicPr>
        <p:blipFill>
          <a:blip r:embed="rId4"/>
          <a:stretch>
            <a:fillRect/>
          </a:stretch>
        </p:blipFill>
        <p:spPr>
          <a:xfrm>
            <a:off x="3921897" y="2175596"/>
            <a:ext cx="7492548" cy="4122937"/>
          </a:xfrm>
          <a:prstGeom prst="rect">
            <a:avLst/>
          </a:prstGeom>
        </p:spPr>
      </p:pic>
      <p:sp>
        <p:nvSpPr>
          <p:cNvPr id="9" name="CasellaDiTesto 8">
            <a:extLst>
              <a:ext uri="{FF2B5EF4-FFF2-40B4-BE49-F238E27FC236}">
                <a16:creationId xmlns:a16="http://schemas.microsoft.com/office/drawing/2014/main" id="{E51ACEE1-1A46-BA49-09A3-896021824FEC}"/>
              </a:ext>
            </a:extLst>
          </p:cNvPr>
          <p:cNvSpPr txBox="1"/>
          <p:nvPr/>
        </p:nvSpPr>
        <p:spPr>
          <a:xfrm>
            <a:off x="1583000" y="6567129"/>
            <a:ext cx="10609001" cy="523220"/>
          </a:xfrm>
          <a:prstGeom prst="rect">
            <a:avLst/>
          </a:prstGeom>
          <a:noFill/>
        </p:spPr>
        <p:txBody>
          <a:bodyPr wrap="square">
            <a:spAutoFit/>
          </a:bodyPr>
          <a:lstStyle/>
          <a:p>
            <a:pPr>
              <a:buSzPct val="95000"/>
            </a:pPr>
            <a:r>
              <a:rPr lang="en-GB" sz="1400" i="1" dirty="0" err="1"/>
              <a:t>ADNet</a:t>
            </a:r>
            <a:r>
              <a:rPr lang="en-GB" sz="1400" i="1" dirty="0"/>
              <a:t>++: A few-shot learning framework for multi-class medical image volume segmentation with uncertainty-guided feature refinement </a:t>
            </a:r>
            <a:r>
              <a:rPr lang="en-GB" sz="1400" dirty="0"/>
              <a:t>– Hansen et al. 2023</a:t>
            </a:r>
          </a:p>
          <a:p>
            <a:pPr rtl="0">
              <a:lnSpc>
                <a:spcPct val="100000"/>
              </a:lnSpc>
              <a:spcBef>
                <a:spcPts val="0"/>
              </a:spcBef>
              <a:spcAft>
                <a:spcPts val="0"/>
              </a:spcAft>
              <a:buSzPct val="95000"/>
            </a:pPr>
            <a:endParaRPr lang="en-GB" sz="1400" dirty="0"/>
          </a:p>
        </p:txBody>
      </p:sp>
    </p:spTree>
    <p:extLst>
      <p:ext uri="{BB962C8B-B14F-4D97-AF65-F5344CB8AC3E}">
        <p14:creationId xmlns:p14="http://schemas.microsoft.com/office/powerpoint/2010/main" val="108002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[9]</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849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419645"/>
            <a:ext cx="5846407" cy="2265021"/>
          </a:xfrm>
        </p:spPr>
        <p:txBody>
          <a:bodyPr/>
          <a:lstStyle/>
          <a:p>
            <a:pPr>
              <a:spcBef>
                <a:spcPts val="100"/>
              </a:spcBef>
            </a:pPr>
            <a:r>
              <a:rPr lang="en-GB" dirty="0"/>
              <a:t>Two different contexts: class-specific epistemic uncertainty maps (one value per</a:t>
            </a:r>
          </a:p>
          <a:p>
            <a:pPr>
              <a:spcBef>
                <a:spcPts val="100"/>
              </a:spcBef>
            </a:pPr>
            <a:r>
              <a:rPr lang="en-GB" dirty="0"/>
              <a:t>image, voxel and class) and combined epistemic uncertainty maps (one value per image and voxel).</a:t>
            </a:r>
          </a:p>
          <a:p>
            <a:pPr>
              <a:spcBef>
                <a:spcPts val="100"/>
              </a:spcBef>
            </a:pPr>
            <a:r>
              <a:rPr lang="en-GB" dirty="0"/>
              <a:t>Multi-class entropy and the multi-class mutual information statistically out-perform the</a:t>
            </a:r>
          </a:p>
          <a:p>
            <a:pPr>
              <a:spcBef>
                <a:spcPts val="100"/>
              </a:spcBef>
            </a:pPr>
            <a:r>
              <a:rPr lang="en-GB" dirty="0"/>
              <a:t>other combined uncertainty maps under study (the averaged entropy, the averaged variance, the similarity Bhattacharya coefficient and the similarity Kullback-Leibler divergence). In a class-specific scenario, the one-versus-all entropy statistically out-performs the class-wise entropy, the class-wise variance and the one versus all mutual information. The </a:t>
            </a:r>
            <a:r>
              <a:rPr lang="en-GB" dirty="0" err="1"/>
              <a:t>classwise</a:t>
            </a:r>
            <a:r>
              <a:rPr lang="en-GB" dirty="0"/>
              <a:t> entropy statistically out-performs the other class-specific uncertainty maps in term of calibration. </a:t>
            </a:r>
          </a:p>
          <a:p>
            <a:pPr>
              <a:spcBef>
                <a:spcPts val="100"/>
              </a:spcBef>
            </a:pPr>
            <a:endParaRPr lang="en-GB" dirty="0"/>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83</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17" name="Segnaposto testo 2">
            <a:extLst>
              <a:ext uri="{FF2B5EF4-FFF2-40B4-BE49-F238E27FC236}">
                <a16:creationId xmlns:a16="http://schemas.microsoft.com/office/drawing/2014/main" id="{D759AF08-7F30-D4D6-081F-3D0A00FCCA20}"/>
              </a:ext>
            </a:extLst>
          </p:cNvPr>
          <p:cNvSpPr txBox="1">
            <a:spLocks/>
          </p:cNvSpPr>
          <p:nvPr/>
        </p:nvSpPr>
        <p:spPr>
          <a:xfrm>
            <a:off x="6095999" y="2561435"/>
            <a:ext cx="4951445" cy="384243"/>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introduction</a:t>
            </a:r>
          </a:p>
        </p:txBody>
      </p:sp>
      <p:sp>
        <p:nvSpPr>
          <p:cNvPr id="22" name="Segnaposto contenuto 3">
            <a:extLst>
              <a:ext uri="{FF2B5EF4-FFF2-40B4-BE49-F238E27FC236}">
                <a16:creationId xmlns:a16="http://schemas.microsoft.com/office/drawing/2014/main" id="{89B3E5D8-1011-69DD-E050-FD609E69968B}"/>
              </a:ext>
            </a:extLst>
          </p:cNvPr>
          <p:cNvSpPr txBox="1">
            <a:spLocks/>
          </p:cNvSpPr>
          <p:nvPr/>
        </p:nvSpPr>
        <p:spPr>
          <a:xfrm>
            <a:off x="6092703" y="2956655"/>
            <a:ext cx="5846407" cy="348170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A multi-class segmentation task provide a larger set of epistemic uncertainty maps than a single-class segmentation task as it is possible to compute combined epistemic uncertainty maps (one uncertainty map per voxel, per image) or class-specific epistemic uncertainty maps (one uncertainty map per class, per voxel, per image).. there is limited</a:t>
            </a:r>
          </a:p>
          <a:p>
            <a:pPr>
              <a:spcBef>
                <a:spcPts val="100"/>
              </a:spcBef>
            </a:pPr>
            <a:r>
              <a:rPr lang="en-GB" dirty="0"/>
              <a:t>research focusses on analysing the extra options resulting from the multi-class setting.</a:t>
            </a:r>
          </a:p>
          <a:p>
            <a:pPr>
              <a:spcBef>
                <a:spcPts val="100"/>
              </a:spcBef>
            </a:pPr>
            <a:endParaRPr lang="en-GB" dirty="0"/>
          </a:p>
          <a:p>
            <a:pPr marL="342900" indent="-342900">
              <a:spcBef>
                <a:spcPts val="100"/>
              </a:spcBef>
              <a:buFont typeface="+mj-lt"/>
              <a:buAutoNum type="arabicPeriod"/>
            </a:pPr>
            <a:r>
              <a:rPr lang="en-GB" dirty="0"/>
              <a:t>systematic approach to characterize both class-specific epistemic uncertainty maps, combined epistemic uncertainty maps separating the epistemic uncertainty map into a uncertainty measure and an aggregation method</a:t>
            </a:r>
          </a:p>
          <a:p>
            <a:pPr marL="342900" indent="-342900">
              <a:spcBef>
                <a:spcPts val="100"/>
              </a:spcBef>
              <a:buFont typeface="+mj-lt"/>
              <a:buAutoNum type="arabicPeriod"/>
            </a:pPr>
            <a:r>
              <a:rPr lang="en-GB" dirty="0"/>
              <a:t>quantitatively and statistically compare the ability of those different epistemic uncertainty maps to assess misclassification on a segmentation of the carotid artery on a multi-</a:t>
            </a:r>
            <a:r>
              <a:rPr lang="en-GB" dirty="0" err="1"/>
              <a:t>center</a:t>
            </a:r>
            <a:r>
              <a:rPr lang="en-GB" dirty="0"/>
              <a:t>, multi-scanner, multi-sequence dataset of MR images</a:t>
            </a:r>
          </a:p>
          <a:p>
            <a:pPr marL="342900" indent="-342900">
              <a:spcBef>
                <a:spcPts val="100"/>
              </a:spcBef>
              <a:buFont typeface="+mj-lt"/>
              <a:buAutoNum type="arabicPeriod"/>
            </a:pPr>
            <a:r>
              <a:rPr lang="en-GB" dirty="0"/>
              <a:t>compare our evaluation of</a:t>
            </a:r>
          </a:p>
          <a:p>
            <a:pPr marL="342900" indent="-342900">
              <a:spcBef>
                <a:spcPts val="100"/>
              </a:spcBef>
              <a:buFont typeface="+mj-lt"/>
              <a:buAutoNum type="arabicPeriod"/>
            </a:pPr>
            <a:r>
              <a:rPr lang="en-GB" dirty="0"/>
              <a:t>class-specific epistemic uncertainty derived from the MC dropout technique to the one proposed in the BRATS challenge (</a:t>
            </a:r>
            <a:r>
              <a:rPr lang="en-GB" dirty="0" err="1"/>
              <a:t>Menze</a:t>
            </a:r>
            <a:r>
              <a:rPr lang="en-GB" dirty="0"/>
              <a:t> et al., 2014) in a multi-class segmentation setting</a:t>
            </a:r>
          </a:p>
          <a:p>
            <a:pPr>
              <a:spcBef>
                <a:spcPts val="100"/>
              </a:spcBef>
            </a:pPr>
            <a:endParaRPr lang="en-GB" dirty="0"/>
          </a:p>
        </p:txBody>
      </p:sp>
      <p:grpSp>
        <p:nvGrpSpPr>
          <p:cNvPr id="16" name="Gruppo 15">
            <a:extLst>
              <a:ext uri="{FF2B5EF4-FFF2-40B4-BE49-F238E27FC236}">
                <a16:creationId xmlns:a16="http://schemas.microsoft.com/office/drawing/2014/main" id="{9A0FAF65-9510-E09E-825E-564C1BD68BDA}"/>
              </a:ext>
            </a:extLst>
          </p:cNvPr>
          <p:cNvGrpSpPr/>
          <p:nvPr/>
        </p:nvGrpSpPr>
        <p:grpSpPr>
          <a:xfrm>
            <a:off x="1153622" y="902363"/>
            <a:ext cx="4286534" cy="4084908"/>
            <a:chOff x="1397986" y="2232826"/>
            <a:chExt cx="3596952" cy="3009619"/>
          </a:xfrm>
        </p:grpSpPr>
        <p:pic>
          <p:nvPicPr>
            <p:cNvPr id="10" name="Immagine 9">
              <a:extLst>
                <a:ext uri="{FF2B5EF4-FFF2-40B4-BE49-F238E27FC236}">
                  <a16:creationId xmlns:a16="http://schemas.microsoft.com/office/drawing/2014/main" id="{CD9073C2-9448-E445-14D1-080FCEE5EF55}"/>
                </a:ext>
              </a:extLst>
            </p:cNvPr>
            <p:cNvPicPr>
              <a:picLocks noChangeAspect="1"/>
            </p:cNvPicPr>
            <p:nvPr/>
          </p:nvPicPr>
          <p:blipFill rotWithShape="1">
            <a:blip r:embed="rId2"/>
            <a:srcRect b="91477"/>
            <a:stretch/>
          </p:blipFill>
          <p:spPr>
            <a:xfrm>
              <a:off x="1397986" y="2232826"/>
              <a:ext cx="3596952" cy="411152"/>
            </a:xfrm>
            <a:prstGeom prst="rect">
              <a:avLst/>
            </a:prstGeom>
          </p:spPr>
        </p:pic>
        <p:pic>
          <p:nvPicPr>
            <p:cNvPr id="15" name="Immagine 14">
              <a:extLst>
                <a:ext uri="{FF2B5EF4-FFF2-40B4-BE49-F238E27FC236}">
                  <a16:creationId xmlns:a16="http://schemas.microsoft.com/office/drawing/2014/main" id="{20207C86-3CF7-9CB3-DA8A-35C4E129E909}"/>
                </a:ext>
              </a:extLst>
            </p:cNvPr>
            <p:cNvPicPr>
              <a:picLocks noChangeAspect="1"/>
            </p:cNvPicPr>
            <p:nvPr/>
          </p:nvPicPr>
          <p:blipFill rotWithShape="1">
            <a:blip r:embed="rId2"/>
            <a:srcRect t="47121"/>
            <a:stretch/>
          </p:blipFill>
          <p:spPr>
            <a:xfrm>
              <a:off x="1397986" y="2691609"/>
              <a:ext cx="3596952" cy="2550836"/>
            </a:xfrm>
            <a:prstGeom prst="rect">
              <a:avLst/>
            </a:prstGeom>
          </p:spPr>
        </p:pic>
      </p:grpSp>
    </p:spTree>
    <p:extLst>
      <p:ext uri="{BB962C8B-B14F-4D97-AF65-F5344CB8AC3E}">
        <p14:creationId xmlns:p14="http://schemas.microsoft.com/office/powerpoint/2010/main" val="631849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Uncertainty</a:t>
            </a:r>
            <a:r>
              <a:rPr lang="it-IT" sz="2000" b="1" spc="0" dirty="0"/>
              <a:t> </a:t>
            </a:r>
            <a:r>
              <a:rPr lang="it-IT" sz="2000" b="1" spc="0" dirty="0" err="1"/>
              <a:t>analysis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84</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575123"/>
          </a:xfrm>
        </p:spPr>
        <p:txBody>
          <a:bodyPr rtlCol="0"/>
          <a:lstStyle>
            <a:defPPr>
              <a:defRPr lang="it-IT"/>
            </a:defPPr>
          </a:lstStyle>
          <a:p>
            <a:pPr rtl="0">
              <a:lnSpc>
                <a:spcPct val="100000"/>
              </a:lnSpc>
              <a:spcBef>
                <a:spcPts val="0"/>
              </a:spcBef>
              <a:spcAft>
                <a:spcPts val="0"/>
              </a:spcAft>
              <a:buSzPct val="95000"/>
            </a:pPr>
            <a:r>
              <a:rPr lang="en-GB" sz="1800" dirty="0"/>
              <a:t>In medical imaging, a straightforward approach is to consider the </a:t>
            </a:r>
            <a:r>
              <a:rPr lang="en-GB" sz="1800" b="1" dirty="0"/>
              <a:t>inter-observer variability as ”ground truth” aleatoric uncertainties</a:t>
            </a:r>
            <a:r>
              <a:rPr lang="en-GB" sz="1800" dirty="0"/>
              <a:t>.</a:t>
            </a:r>
          </a:p>
          <a:p>
            <a:pPr rtl="0">
              <a:lnSpc>
                <a:spcPct val="100000"/>
              </a:lnSpc>
              <a:spcBef>
                <a:spcPts val="0"/>
              </a:spcBef>
              <a:spcAft>
                <a:spcPts val="0"/>
              </a:spcAft>
              <a:buSzPct val="95000"/>
            </a:pPr>
            <a:endParaRPr lang="en-GB" sz="1800" dirty="0"/>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8" name="Segnaposto testo 5">
            <a:extLst>
              <a:ext uri="{FF2B5EF4-FFF2-40B4-BE49-F238E27FC236}">
                <a16:creationId xmlns:a16="http://schemas.microsoft.com/office/drawing/2014/main" id="{957E0BAC-A19D-524F-8470-C245EEC20765}"/>
              </a:ext>
            </a:extLst>
          </p:cNvPr>
          <p:cNvSpPr txBox="1">
            <a:spLocks/>
          </p:cNvSpPr>
          <p:nvPr/>
        </p:nvSpPr>
        <p:spPr>
          <a:xfrm>
            <a:off x="1138335" y="1844353"/>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GB" sz="2000" b="1" spc="0" dirty="0"/>
              <a:t>quantifying uncertainty</a:t>
            </a:r>
          </a:p>
        </p:txBody>
      </p:sp>
      <p:sp>
        <p:nvSpPr>
          <p:cNvPr id="10" name="Segnaposto testo 6">
            <a:extLst>
              <a:ext uri="{FF2B5EF4-FFF2-40B4-BE49-F238E27FC236}">
                <a16:creationId xmlns:a16="http://schemas.microsoft.com/office/drawing/2014/main" id="{6EE608F8-D5C4-D198-4C4F-B0CAB12DAFB4}"/>
              </a:ext>
            </a:extLst>
          </p:cNvPr>
          <p:cNvSpPr txBox="1">
            <a:spLocks/>
          </p:cNvSpPr>
          <p:nvPr/>
        </p:nvSpPr>
        <p:spPr>
          <a:xfrm>
            <a:off x="1204514" y="2248170"/>
            <a:ext cx="10465078" cy="376041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a:p>
            <a:pPr>
              <a:lnSpc>
                <a:spcPct val="100000"/>
              </a:lnSpc>
              <a:buSzPct val="95000"/>
            </a:pPr>
            <a:r>
              <a:rPr lang="en-GB" sz="1800" dirty="0"/>
              <a:t>To quantify the uncertainty of the prediction distribution per voxel, one can either determine the uncertainty of a class-specific prediction distribution, study the similarity between the different class-specific prediction distributions or directly determine the uncertainty of the prediction distribution.</a:t>
            </a:r>
          </a:p>
          <a:p>
            <a:pPr>
              <a:lnSpc>
                <a:spcPct val="100000"/>
              </a:lnSpc>
              <a:buSzPct val="95000"/>
            </a:pPr>
            <a:endParaRPr lang="en-GB" sz="1800" dirty="0"/>
          </a:p>
          <a:p>
            <a:pPr>
              <a:lnSpc>
                <a:spcPct val="100000"/>
              </a:lnSpc>
              <a:buSzPct val="95000"/>
            </a:pPr>
            <a:r>
              <a:rPr lang="en-GB" sz="1800" dirty="0"/>
              <a:t>DESCRIPTION MEASURES </a:t>
            </a:r>
            <a:r>
              <a:rPr lang="en-GB" sz="1800" dirty="0">
                <a:sym typeface="Wingdings" panose="05000000000000000000" pitchFamily="2" charset="2"/>
              </a:rPr>
              <a:t> uncertainty of a single class-specific prediction distribution. Examples are variance or entropy</a:t>
            </a:r>
          </a:p>
          <a:p>
            <a:pPr>
              <a:lnSpc>
                <a:spcPct val="100000"/>
              </a:lnSpc>
              <a:buSzPct val="95000"/>
            </a:pPr>
            <a:r>
              <a:rPr lang="en-GB" sz="1800" dirty="0">
                <a:sym typeface="Wingdings" panose="05000000000000000000" pitchFamily="2" charset="2"/>
              </a:rPr>
              <a:t>SIMILARITY MEASURES  An approach to quantify the uncertainty is to measure the similarity of two class-specific prediction distributions (where c’ and c’’ are two distinct output classes). The more those two distributions overlap, the more similar they are and the more difficult it is to determine the predicted class, which makes the outcome more uncertain. Examples are Bhattacharya Coefficient (BC) and Kullback-Leibler Divergence (KL)</a:t>
            </a:r>
          </a:p>
          <a:p>
            <a:pPr>
              <a:lnSpc>
                <a:spcPct val="100000"/>
              </a:lnSpc>
              <a:buSzPct val="95000"/>
            </a:pPr>
            <a:r>
              <a:rPr lang="en-GB" sz="1800" dirty="0">
                <a:sym typeface="Wingdings" panose="05000000000000000000" pitchFamily="2" charset="2"/>
              </a:rPr>
              <a:t>MULTI-CLASS MEASURES  capture the uncertainty of the prediction distributions in one measure of uncertainty. Examples: entropy of MC dropout distribution (entropy of the mean of the prediction distribution), Mutual Information (MI) between the MC dropout distribution over the model parameters.</a:t>
            </a:r>
            <a:endParaRPr lang="en-GB" sz="1800" dirty="0"/>
          </a:p>
        </p:txBody>
      </p:sp>
    </p:spTree>
    <p:extLst>
      <p:ext uri="{BB962C8B-B14F-4D97-AF65-F5344CB8AC3E}">
        <p14:creationId xmlns:p14="http://schemas.microsoft.com/office/powerpoint/2010/main" val="2889385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Aggregation</a:t>
            </a:r>
            <a:r>
              <a:rPr lang="it-IT" sz="2000" b="1" spc="0" dirty="0"/>
              <a:t> </a:t>
            </a:r>
            <a:r>
              <a:rPr lang="it-IT" sz="2000" b="1" spc="0" dirty="0" err="1"/>
              <a:t>methods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85</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138334" y="933950"/>
            <a:ext cx="10465078" cy="956123"/>
          </a:xfrm>
        </p:spPr>
        <p:txBody>
          <a:bodyPr rtlCol="0"/>
          <a:lstStyle>
            <a:defPPr>
              <a:defRPr lang="it-IT"/>
            </a:defPPr>
          </a:lstStyle>
          <a:p>
            <a:pPr rtl="0">
              <a:lnSpc>
                <a:spcPct val="100000"/>
              </a:lnSpc>
              <a:spcBef>
                <a:spcPts val="0"/>
              </a:spcBef>
              <a:spcAft>
                <a:spcPts val="0"/>
              </a:spcAft>
              <a:buSzPct val="95000"/>
            </a:pPr>
            <a:r>
              <a:rPr lang="en-GB" sz="1800" dirty="0"/>
              <a:t>Now that the different uncertainty measures are defined, it is important to define the different aggregation methods to obtain the epistemic uncertainty maps from those measures of uncertainty. Two families: combined aggregation methods and class-specific aggregation methods.</a:t>
            </a:r>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3" name="Segnaposto testo 5">
            <a:extLst>
              <a:ext uri="{FF2B5EF4-FFF2-40B4-BE49-F238E27FC236}">
                <a16:creationId xmlns:a16="http://schemas.microsoft.com/office/drawing/2014/main" id="{50C630AF-3320-CC1C-C8C2-5919C4C18215}"/>
              </a:ext>
            </a:extLst>
          </p:cNvPr>
          <p:cNvSpPr txBox="1">
            <a:spLocks/>
          </p:cNvSpPr>
          <p:nvPr/>
        </p:nvSpPr>
        <p:spPr>
          <a:xfrm>
            <a:off x="1138335" y="190500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Combined Aggregation methods</a:t>
            </a:r>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204513" y="2409546"/>
            <a:ext cx="10465078" cy="37944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They use the description measure per voxel per class and average those descriptions per voxel over the classes.</a:t>
            </a:r>
          </a:p>
          <a:p>
            <a:pPr>
              <a:lnSpc>
                <a:spcPct val="100000"/>
              </a:lnSpc>
              <a:buSzPct val="95000"/>
            </a:pPr>
            <a:endParaRPr lang="en-GB" sz="1800" dirty="0"/>
          </a:p>
          <a:p>
            <a:pPr>
              <a:lnSpc>
                <a:spcPct val="100000"/>
              </a:lnSpc>
              <a:buSzPct val="95000"/>
            </a:pPr>
            <a:r>
              <a:rPr lang="en-GB" sz="1800" dirty="0"/>
              <a:t>AVERAGED AGGREGATION METHOD:                                          where D is description measure (entropy or variance)</a:t>
            </a:r>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SIMILARITY AGGREGATION METHOD:                                                 where c1 and c2 are respectively the most and the 			                                                       second most probable classes of the voxel j and S is 						         a similarity measure (BC or KL)</a:t>
            </a:r>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MULTICLASS DESCRIPTION MEASURE:                                         where M is a multi-class measure (entropy or MI) </a:t>
            </a:r>
          </a:p>
        </p:txBody>
      </p:sp>
      <p:pic>
        <p:nvPicPr>
          <p:cNvPr id="12" name="Immagine 11">
            <a:extLst>
              <a:ext uri="{FF2B5EF4-FFF2-40B4-BE49-F238E27FC236}">
                <a16:creationId xmlns:a16="http://schemas.microsoft.com/office/drawing/2014/main" id="{FDE3D189-751D-BAFB-095B-DE261B7F12C0}"/>
              </a:ext>
            </a:extLst>
          </p:cNvPr>
          <p:cNvPicPr>
            <a:picLocks noChangeAspect="1"/>
          </p:cNvPicPr>
          <p:nvPr/>
        </p:nvPicPr>
        <p:blipFill>
          <a:blip r:embed="rId3"/>
          <a:stretch>
            <a:fillRect/>
          </a:stretch>
        </p:blipFill>
        <p:spPr>
          <a:xfrm>
            <a:off x="4374417" y="2650026"/>
            <a:ext cx="2062635" cy="778974"/>
          </a:xfrm>
          <a:prstGeom prst="rect">
            <a:avLst/>
          </a:prstGeom>
        </p:spPr>
      </p:pic>
      <p:pic>
        <p:nvPicPr>
          <p:cNvPr id="18" name="Immagine 17">
            <a:extLst>
              <a:ext uri="{FF2B5EF4-FFF2-40B4-BE49-F238E27FC236}">
                <a16:creationId xmlns:a16="http://schemas.microsoft.com/office/drawing/2014/main" id="{122AE5F8-0F48-1189-DBB9-530A20950945}"/>
              </a:ext>
            </a:extLst>
          </p:cNvPr>
          <p:cNvPicPr>
            <a:picLocks noChangeAspect="1"/>
          </p:cNvPicPr>
          <p:nvPr/>
        </p:nvPicPr>
        <p:blipFill>
          <a:blip r:embed="rId4"/>
          <a:stretch>
            <a:fillRect/>
          </a:stretch>
        </p:blipFill>
        <p:spPr>
          <a:xfrm>
            <a:off x="4525063" y="3613587"/>
            <a:ext cx="2376960" cy="580421"/>
          </a:xfrm>
          <a:prstGeom prst="rect">
            <a:avLst/>
          </a:prstGeom>
        </p:spPr>
      </p:pic>
      <p:pic>
        <p:nvPicPr>
          <p:cNvPr id="21" name="Immagine 20">
            <a:extLst>
              <a:ext uri="{FF2B5EF4-FFF2-40B4-BE49-F238E27FC236}">
                <a16:creationId xmlns:a16="http://schemas.microsoft.com/office/drawing/2014/main" id="{ADB078A4-E870-B27A-A4B2-95F4DC136EE0}"/>
              </a:ext>
            </a:extLst>
          </p:cNvPr>
          <p:cNvPicPr>
            <a:picLocks noChangeAspect="1"/>
          </p:cNvPicPr>
          <p:nvPr/>
        </p:nvPicPr>
        <p:blipFill>
          <a:blip r:embed="rId5"/>
          <a:stretch>
            <a:fillRect/>
          </a:stretch>
        </p:blipFill>
        <p:spPr>
          <a:xfrm>
            <a:off x="4525063" y="4919524"/>
            <a:ext cx="2066865" cy="580421"/>
          </a:xfrm>
          <a:prstGeom prst="rect">
            <a:avLst/>
          </a:prstGeom>
        </p:spPr>
      </p:pic>
    </p:spTree>
    <p:extLst>
      <p:ext uri="{BB962C8B-B14F-4D97-AF65-F5344CB8AC3E}">
        <p14:creationId xmlns:p14="http://schemas.microsoft.com/office/powerpoint/2010/main" val="1576826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Class-</a:t>
            </a:r>
            <a:r>
              <a:rPr lang="it-IT" sz="2000" b="1" spc="0" dirty="0" err="1"/>
              <a:t>specific</a:t>
            </a:r>
            <a:r>
              <a:rPr lang="it-IT" sz="2000" b="1" spc="0" dirty="0"/>
              <a:t> </a:t>
            </a:r>
            <a:r>
              <a:rPr lang="it-IT" sz="2000" b="1" spc="0" dirty="0" err="1"/>
              <a:t>Aggregation</a:t>
            </a:r>
            <a:r>
              <a:rPr lang="it-IT" sz="2000" b="1" spc="0" dirty="0"/>
              <a:t> </a:t>
            </a:r>
            <a:r>
              <a:rPr lang="it-IT" sz="2000" b="1" spc="0" dirty="0" err="1"/>
              <a:t>methods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86</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6"/>
            <a:ext cx="10465078" cy="37944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most direct aggregation method to obtain an uncertainty map per class is to compute a description measure (either distribution variance or distribution entropy) per voxel per class.</a:t>
            </a:r>
          </a:p>
          <a:p>
            <a:pPr>
              <a:lnSpc>
                <a:spcPct val="100000"/>
              </a:lnSpc>
              <a:buSzPct val="95000"/>
            </a:pPr>
            <a:endParaRPr lang="en-GB" sz="1800" dirty="0"/>
          </a:p>
          <a:p>
            <a:pPr>
              <a:lnSpc>
                <a:spcPct val="100000"/>
              </a:lnSpc>
              <a:buSzPct val="95000"/>
            </a:pPr>
            <a:r>
              <a:rPr lang="en-GB" sz="1800" dirty="0"/>
              <a:t>This approach is the DESCRIPTION AGGREGATION METHOD:                                         </a:t>
            </a:r>
          </a:p>
          <a:p>
            <a:pPr>
              <a:lnSpc>
                <a:spcPct val="100000"/>
              </a:lnSpc>
              <a:buSzPct val="95000"/>
            </a:pPr>
            <a:endParaRPr lang="en-GB" sz="1800" dirty="0"/>
          </a:p>
          <a:p>
            <a:pPr>
              <a:lnSpc>
                <a:spcPct val="100000"/>
              </a:lnSpc>
              <a:buSzPct val="95000"/>
            </a:pPr>
            <a:r>
              <a:rPr lang="en-GB" sz="1800" dirty="0"/>
              <a:t>Another approach is the ONE VERSUS ALL AGGREGATION METHOD:</a:t>
            </a:r>
          </a:p>
          <a:p>
            <a:pPr>
              <a:lnSpc>
                <a:spcPct val="100000"/>
              </a:lnSpc>
              <a:buSzPct val="95000"/>
            </a:pPr>
            <a:endParaRPr lang="en-GB" sz="1800" dirty="0"/>
          </a:p>
          <a:p>
            <a:pPr>
              <a:lnSpc>
                <a:spcPct val="100000"/>
              </a:lnSpc>
              <a:buSzPct val="95000"/>
            </a:pPr>
            <a:r>
              <a:rPr lang="en-GB" sz="1800" dirty="0"/>
              <a:t>That consists in the application of a multi-class measure to the distribution of the class under study and the sum of the distributions of the other classes.  </a:t>
            </a:r>
          </a:p>
        </p:txBody>
      </p:sp>
      <p:pic>
        <p:nvPicPr>
          <p:cNvPr id="13" name="Immagine 12">
            <a:extLst>
              <a:ext uri="{FF2B5EF4-FFF2-40B4-BE49-F238E27FC236}">
                <a16:creationId xmlns:a16="http://schemas.microsoft.com/office/drawing/2014/main" id="{D10B32A3-6803-2D4F-31B5-0A068F7B20E5}"/>
              </a:ext>
            </a:extLst>
          </p:cNvPr>
          <p:cNvPicPr>
            <a:picLocks noChangeAspect="1"/>
          </p:cNvPicPr>
          <p:nvPr/>
        </p:nvPicPr>
        <p:blipFill>
          <a:blip r:embed="rId3"/>
          <a:stretch>
            <a:fillRect/>
          </a:stretch>
        </p:blipFill>
        <p:spPr>
          <a:xfrm>
            <a:off x="6370873" y="1607280"/>
            <a:ext cx="2178366" cy="541032"/>
          </a:xfrm>
          <a:prstGeom prst="rect">
            <a:avLst/>
          </a:prstGeom>
        </p:spPr>
      </p:pic>
      <p:pic>
        <p:nvPicPr>
          <p:cNvPr id="15" name="Immagine 14">
            <a:extLst>
              <a:ext uri="{FF2B5EF4-FFF2-40B4-BE49-F238E27FC236}">
                <a16:creationId xmlns:a16="http://schemas.microsoft.com/office/drawing/2014/main" id="{608574AC-BD24-9C5D-A41A-F2497E57F57F}"/>
              </a:ext>
            </a:extLst>
          </p:cNvPr>
          <p:cNvPicPr>
            <a:picLocks noChangeAspect="1"/>
          </p:cNvPicPr>
          <p:nvPr/>
        </p:nvPicPr>
        <p:blipFill>
          <a:blip r:embed="rId4"/>
          <a:stretch>
            <a:fillRect/>
          </a:stretch>
        </p:blipFill>
        <p:spPr>
          <a:xfrm>
            <a:off x="6918890" y="2145629"/>
            <a:ext cx="2867474" cy="541032"/>
          </a:xfrm>
          <a:prstGeom prst="rect">
            <a:avLst/>
          </a:prstGeom>
        </p:spPr>
      </p:pic>
    </p:spTree>
    <p:extLst>
      <p:ext uri="{BB962C8B-B14F-4D97-AF65-F5344CB8AC3E}">
        <p14:creationId xmlns:p14="http://schemas.microsoft.com/office/powerpoint/2010/main" val="14889922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Combined</a:t>
            </a:r>
            <a:r>
              <a:rPr lang="it-IT" sz="2000" b="1" spc="0" dirty="0"/>
              <a:t> </a:t>
            </a:r>
            <a:r>
              <a:rPr lang="it-IT" sz="2000" b="1" spc="0" dirty="0" err="1"/>
              <a:t>evaluation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87</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510377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Considering uncertainty as a score that predicts misclassification leads to a redefinition of the notions of true and false positives and negatives in an uncertainty context. A voxel is considered misclassified when its predicted class and its ground truth class mismatch. </a:t>
            </a:r>
          </a:p>
          <a:p>
            <a:pPr>
              <a:lnSpc>
                <a:spcPct val="100000"/>
              </a:lnSpc>
              <a:buSzPct val="95000"/>
            </a:pPr>
            <a:r>
              <a:rPr lang="en-GB" sz="1800" dirty="0"/>
              <a:t>Once an uncertainty map is </a:t>
            </a:r>
            <a:r>
              <a:rPr lang="en-GB" sz="1800" dirty="0" err="1"/>
              <a:t>thresholded</a:t>
            </a:r>
            <a:r>
              <a:rPr lang="en-GB" sz="1800" dirty="0"/>
              <a:t> at a value </a:t>
            </a:r>
            <a:r>
              <a:rPr lang="en-GB" sz="1800" dirty="0" err="1"/>
              <a:t>τ</a:t>
            </a:r>
            <a:r>
              <a:rPr lang="en-GB" sz="1800" baseline="-25000" dirty="0" err="1"/>
              <a:t>u</a:t>
            </a:r>
            <a:r>
              <a:rPr lang="en-GB" sz="1800" dirty="0"/>
              <a:t>, one can define four types of: </a:t>
            </a:r>
          </a:p>
          <a:p>
            <a:pPr marL="285750" indent="-285750">
              <a:lnSpc>
                <a:spcPct val="100000"/>
              </a:lnSpc>
              <a:buSzPct val="95000"/>
              <a:buFont typeface="Arial" panose="020B0604020202020204" pitchFamily="34" charset="0"/>
              <a:buChar char="•"/>
            </a:pPr>
            <a:r>
              <a:rPr lang="en-GB" sz="1800" dirty="0"/>
              <a:t>misclassified and uncertain (UTP(</a:t>
            </a:r>
            <a:r>
              <a:rPr lang="en-GB" sz="1800" dirty="0" err="1"/>
              <a:t>τu</a:t>
            </a:r>
            <a:r>
              <a:rPr lang="en-GB" sz="1800" dirty="0"/>
              <a:t>) in a sense that the uncertainty of the voxel accurately predicts its misclassification)</a:t>
            </a:r>
          </a:p>
          <a:p>
            <a:pPr marL="285750" indent="-285750">
              <a:lnSpc>
                <a:spcPct val="100000"/>
              </a:lnSpc>
              <a:buSzPct val="95000"/>
              <a:buFont typeface="Arial" panose="020B0604020202020204" pitchFamily="34" charset="0"/>
              <a:buChar char="•"/>
            </a:pPr>
            <a:r>
              <a:rPr lang="en-GB" sz="1800" dirty="0"/>
              <a:t>misclassified and certain (UFN(</a:t>
            </a:r>
            <a:r>
              <a:rPr lang="en-GB" sz="1800" dirty="0" err="1"/>
              <a:t>τu</a:t>
            </a:r>
            <a:r>
              <a:rPr lang="en-GB" sz="1800" dirty="0"/>
              <a:t>))</a:t>
            </a:r>
          </a:p>
          <a:p>
            <a:pPr marL="285750" indent="-285750">
              <a:lnSpc>
                <a:spcPct val="100000"/>
              </a:lnSpc>
              <a:buSzPct val="95000"/>
              <a:buFont typeface="Arial" panose="020B0604020202020204" pitchFamily="34" charset="0"/>
              <a:buChar char="•"/>
            </a:pPr>
            <a:r>
              <a:rPr lang="en-GB" sz="1800" dirty="0"/>
              <a:t>correctly classified and uncertain (UFP(</a:t>
            </a:r>
            <a:r>
              <a:rPr lang="en-GB" sz="1800" dirty="0" err="1"/>
              <a:t>τu</a:t>
            </a:r>
            <a:r>
              <a:rPr lang="en-GB" sz="1800" dirty="0"/>
              <a:t>))</a:t>
            </a:r>
          </a:p>
          <a:p>
            <a:pPr marL="285750" indent="-285750">
              <a:lnSpc>
                <a:spcPct val="100000"/>
              </a:lnSpc>
              <a:buSzPct val="95000"/>
              <a:buFont typeface="Arial" panose="020B0604020202020204" pitchFamily="34" charset="0"/>
              <a:buChar char="•"/>
            </a:pPr>
            <a:r>
              <a:rPr lang="en-GB" sz="1800" dirty="0"/>
              <a:t>correctly classified and certain (UTN(</a:t>
            </a:r>
            <a:r>
              <a:rPr lang="en-GB" sz="1800" dirty="0" err="1"/>
              <a:t>τu</a:t>
            </a:r>
            <a:r>
              <a:rPr lang="en-GB" sz="1800" dirty="0"/>
              <a:t>))</a:t>
            </a:r>
          </a:p>
          <a:p>
            <a:pPr marL="285750" indent="-285750">
              <a:lnSpc>
                <a:spcPct val="100000"/>
              </a:lnSpc>
              <a:buSzPct val="95000"/>
              <a:buFont typeface="Arial" panose="020B0604020202020204" pitchFamily="34" charset="0"/>
              <a:buChar char="•"/>
            </a:pPr>
            <a:endParaRPr lang="en-GB" sz="1800" dirty="0"/>
          </a:p>
          <a:p>
            <a:pPr>
              <a:lnSpc>
                <a:spcPct val="100000"/>
              </a:lnSpc>
              <a:buSzPct val="95000"/>
            </a:pPr>
            <a:r>
              <a:rPr lang="en-GB" sz="1800" dirty="0"/>
              <a:t>For a given value of the uncertainty threshold </a:t>
            </a:r>
            <a:r>
              <a:rPr lang="en-GB" sz="1800" dirty="0" err="1"/>
              <a:t>τ</a:t>
            </a:r>
            <a:r>
              <a:rPr lang="en-GB" sz="1800" baseline="-25000" dirty="0" err="1"/>
              <a:t>u</a:t>
            </a:r>
            <a:r>
              <a:rPr lang="en-GB" sz="1800" dirty="0"/>
              <a:t>, it is possible to compute the precision and the recall of uncertainty as a misclassification predictor following: </a:t>
            </a:r>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The main characteristic of this performance measure is its independence from uncertainty map calibration. Only the order of the voxels sorted according to their epistemic uncertainty values matters as this performance measure is invariant by strictly monotonic increasing transformation.</a:t>
            </a:r>
          </a:p>
        </p:txBody>
      </p:sp>
      <p:grpSp>
        <p:nvGrpSpPr>
          <p:cNvPr id="11" name="Gruppo 10">
            <a:extLst>
              <a:ext uri="{FF2B5EF4-FFF2-40B4-BE49-F238E27FC236}">
                <a16:creationId xmlns:a16="http://schemas.microsoft.com/office/drawing/2014/main" id="{080D5734-9D00-1C8D-1A41-23EBD811DDA9}"/>
              </a:ext>
            </a:extLst>
          </p:cNvPr>
          <p:cNvGrpSpPr/>
          <p:nvPr/>
        </p:nvGrpSpPr>
        <p:grpSpPr>
          <a:xfrm>
            <a:off x="2128389" y="4194377"/>
            <a:ext cx="3566159" cy="492421"/>
            <a:chOff x="3093721" y="4512762"/>
            <a:chExt cx="3067444" cy="403817"/>
          </a:xfrm>
        </p:grpSpPr>
        <p:pic>
          <p:nvPicPr>
            <p:cNvPr id="7" name="Immagine 6">
              <a:extLst>
                <a:ext uri="{FF2B5EF4-FFF2-40B4-BE49-F238E27FC236}">
                  <a16:creationId xmlns:a16="http://schemas.microsoft.com/office/drawing/2014/main" id="{FE84B64C-B7CA-4EF3-4F2C-40E50600A25D}"/>
                </a:ext>
              </a:extLst>
            </p:cNvPr>
            <p:cNvPicPr>
              <a:picLocks noChangeAspect="1"/>
            </p:cNvPicPr>
            <p:nvPr/>
          </p:nvPicPr>
          <p:blipFill rotWithShape="1">
            <a:blip r:embed="rId3"/>
            <a:srcRect l="86616" t="10103" r="580" b="45183"/>
            <a:stretch/>
          </p:blipFill>
          <p:spPr>
            <a:xfrm>
              <a:off x="3093721" y="4512762"/>
              <a:ext cx="1395164" cy="403817"/>
            </a:xfrm>
            <a:prstGeom prst="rect">
              <a:avLst/>
            </a:prstGeom>
          </p:spPr>
        </p:pic>
        <p:pic>
          <p:nvPicPr>
            <p:cNvPr id="10" name="Immagine 9">
              <a:extLst>
                <a:ext uri="{FF2B5EF4-FFF2-40B4-BE49-F238E27FC236}">
                  <a16:creationId xmlns:a16="http://schemas.microsoft.com/office/drawing/2014/main" id="{E9B7D9E2-C07A-0AFE-DF72-BCB0ABCAD9F7}"/>
                </a:ext>
              </a:extLst>
            </p:cNvPr>
            <p:cNvPicPr>
              <a:picLocks noChangeAspect="1"/>
            </p:cNvPicPr>
            <p:nvPr/>
          </p:nvPicPr>
          <p:blipFill rotWithShape="1">
            <a:blip r:embed="rId3"/>
            <a:srcRect t="47271" r="82844"/>
            <a:stretch/>
          </p:blipFill>
          <p:spPr>
            <a:xfrm>
              <a:off x="4575962" y="4512762"/>
              <a:ext cx="1585203" cy="403817"/>
            </a:xfrm>
            <a:prstGeom prst="rect">
              <a:avLst/>
            </a:prstGeom>
          </p:spPr>
        </p:pic>
      </p:grpSp>
      <p:pic>
        <p:nvPicPr>
          <p:cNvPr id="14" name="Immagine 13">
            <a:extLst>
              <a:ext uri="{FF2B5EF4-FFF2-40B4-BE49-F238E27FC236}">
                <a16:creationId xmlns:a16="http://schemas.microsoft.com/office/drawing/2014/main" id="{4446E8AF-3F24-6BFF-0810-D799FB89D2F7}"/>
              </a:ext>
            </a:extLst>
          </p:cNvPr>
          <p:cNvPicPr>
            <a:picLocks noChangeAspect="1"/>
          </p:cNvPicPr>
          <p:nvPr/>
        </p:nvPicPr>
        <p:blipFill rotWithShape="1">
          <a:blip r:embed="rId3"/>
          <a:srcRect l="23560" t="42510" r="46196" b="2314"/>
          <a:stretch/>
        </p:blipFill>
        <p:spPr>
          <a:xfrm>
            <a:off x="6600185" y="4152985"/>
            <a:ext cx="3682868" cy="556842"/>
          </a:xfrm>
          <a:prstGeom prst="rect">
            <a:avLst/>
          </a:prstGeom>
        </p:spPr>
      </p:pic>
    </p:spTree>
    <p:extLst>
      <p:ext uri="{BB962C8B-B14F-4D97-AF65-F5344CB8AC3E}">
        <p14:creationId xmlns:p14="http://schemas.microsoft.com/office/powerpoint/2010/main" val="3464872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Class-</a:t>
            </a:r>
            <a:r>
              <a:rPr lang="it-IT" sz="2000" b="1" spc="0" dirty="0" err="1"/>
              <a:t>specific</a:t>
            </a:r>
            <a:r>
              <a:rPr lang="it-IT" sz="2000" b="1" spc="0" dirty="0"/>
              <a:t> </a:t>
            </a:r>
            <a:r>
              <a:rPr lang="it-IT" sz="2000" b="1" spc="0" dirty="0" err="1"/>
              <a:t>evaluation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88</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307685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For each filtering threshold </a:t>
            </a:r>
            <a:r>
              <a:rPr lang="en-GB" sz="1800" dirty="0" err="1"/>
              <a:t>τf</a:t>
            </a:r>
            <a:r>
              <a:rPr lang="en-GB" sz="1800" dirty="0"/>
              <a:t> , the voxels with uncertainty values in the uncertainty map u above the threshold </a:t>
            </a:r>
            <a:r>
              <a:rPr lang="en-GB" sz="1800" dirty="0" err="1"/>
              <a:t>τf</a:t>
            </a:r>
            <a:r>
              <a:rPr lang="en-GB" sz="1800" dirty="0"/>
              <a:t> are removed from the prediction. Then, one can derive the ratio of filtered true positives (</a:t>
            </a:r>
            <a:r>
              <a:rPr lang="en-GB" sz="1800" dirty="0" err="1"/>
              <a:t>tpr</a:t>
            </a:r>
            <a:r>
              <a:rPr lang="en-GB" sz="1800" dirty="0"/>
              <a:t>(</a:t>
            </a:r>
            <a:r>
              <a:rPr lang="en-GB" sz="1800" dirty="0" err="1"/>
              <a:t>τf</a:t>
            </a:r>
            <a:r>
              <a:rPr lang="en-GB" sz="1800" dirty="0"/>
              <a:t> )), the ratio of filtered true negatives (</a:t>
            </a:r>
            <a:r>
              <a:rPr lang="en-GB" sz="1800" dirty="0" err="1"/>
              <a:t>tnr</a:t>
            </a:r>
            <a:r>
              <a:rPr lang="en-GB" sz="1800" dirty="0"/>
              <a:t>(</a:t>
            </a:r>
            <a:r>
              <a:rPr lang="en-GB" sz="1800" dirty="0" err="1"/>
              <a:t>τf</a:t>
            </a:r>
            <a:r>
              <a:rPr lang="en-GB" sz="1800" dirty="0"/>
              <a:t> )) and the filtered Dice score (Dice(</a:t>
            </a:r>
            <a:r>
              <a:rPr lang="en-GB" sz="1800" dirty="0" err="1"/>
              <a:t>τf</a:t>
            </a:r>
            <a:r>
              <a:rPr lang="en-GB" sz="1800" dirty="0"/>
              <a:t> )). The </a:t>
            </a:r>
            <a:r>
              <a:rPr lang="en-GB" sz="1800" dirty="0" err="1"/>
              <a:t>BraTS</a:t>
            </a:r>
            <a:r>
              <a:rPr lang="en-GB" sz="1800" dirty="0"/>
              <a:t> uncertainty performance measure (BRATS-UNC) integrates these three measurements over the range of values of the uncertainty map, as follows:</a:t>
            </a:r>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BRATS-UNC is slightly altered compared to its original formulation by Mehta et al. (2020) to generalise to the case of</a:t>
            </a:r>
          </a:p>
          <a:p>
            <a:pPr>
              <a:lnSpc>
                <a:spcPct val="100000"/>
              </a:lnSpc>
              <a:buSzPct val="95000"/>
            </a:pPr>
            <a:r>
              <a:rPr lang="en-GB" sz="1800" dirty="0"/>
              <a:t>non-normalised uncertainty maps.</a:t>
            </a:r>
          </a:p>
          <a:p>
            <a:pPr>
              <a:lnSpc>
                <a:spcPct val="100000"/>
              </a:lnSpc>
              <a:buSzPct val="95000"/>
            </a:pPr>
            <a:endParaRPr lang="en-GB" sz="1800" dirty="0"/>
          </a:p>
          <a:p>
            <a:pPr>
              <a:lnSpc>
                <a:spcPct val="100000"/>
              </a:lnSpc>
              <a:buSzPct val="95000"/>
            </a:pPr>
            <a:endParaRPr lang="en-GB" sz="1800" dirty="0"/>
          </a:p>
        </p:txBody>
      </p:sp>
      <p:pic>
        <p:nvPicPr>
          <p:cNvPr id="13" name="Immagine 12">
            <a:extLst>
              <a:ext uri="{FF2B5EF4-FFF2-40B4-BE49-F238E27FC236}">
                <a16:creationId xmlns:a16="http://schemas.microsoft.com/office/drawing/2014/main" id="{2510C09E-0902-3DEF-0817-5C68E449B483}"/>
              </a:ext>
            </a:extLst>
          </p:cNvPr>
          <p:cNvPicPr>
            <a:picLocks noChangeAspect="1"/>
          </p:cNvPicPr>
          <p:nvPr/>
        </p:nvPicPr>
        <p:blipFill>
          <a:blip r:embed="rId3"/>
          <a:stretch>
            <a:fillRect/>
          </a:stretch>
        </p:blipFill>
        <p:spPr>
          <a:xfrm>
            <a:off x="2762063" y="2151998"/>
            <a:ext cx="7470038" cy="1093498"/>
          </a:xfrm>
          <a:prstGeom prst="rect">
            <a:avLst/>
          </a:prstGeom>
        </p:spPr>
      </p:pic>
      <p:pic>
        <p:nvPicPr>
          <p:cNvPr id="16" name="Immagine 15">
            <a:extLst>
              <a:ext uri="{FF2B5EF4-FFF2-40B4-BE49-F238E27FC236}">
                <a16:creationId xmlns:a16="http://schemas.microsoft.com/office/drawing/2014/main" id="{3B9FE57E-2356-C201-66F0-23E753842D2B}"/>
              </a:ext>
            </a:extLst>
          </p:cNvPr>
          <p:cNvPicPr>
            <a:picLocks noChangeAspect="1"/>
          </p:cNvPicPr>
          <p:nvPr/>
        </p:nvPicPr>
        <p:blipFill>
          <a:blip r:embed="rId4"/>
          <a:stretch>
            <a:fillRect/>
          </a:stretch>
        </p:blipFill>
        <p:spPr>
          <a:xfrm>
            <a:off x="5463151" y="4127981"/>
            <a:ext cx="5921376" cy="2398632"/>
          </a:xfrm>
          <a:prstGeom prst="rect">
            <a:avLst/>
          </a:prstGeom>
        </p:spPr>
      </p:pic>
      <p:sp>
        <p:nvSpPr>
          <p:cNvPr id="18" name="Segnaposto testo 5">
            <a:extLst>
              <a:ext uri="{FF2B5EF4-FFF2-40B4-BE49-F238E27FC236}">
                <a16:creationId xmlns:a16="http://schemas.microsoft.com/office/drawing/2014/main" id="{83DE3768-610D-7077-B472-31805D08491E}"/>
              </a:ext>
            </a:extLst>
          </p:cNvPr>
          <p:cNvSpPr txBox="1">
            <a:spLocks/>
          </p:cNvSpPr>
          <p:nvPr/>
        </p:nvSpPr>
        <p:spPr>
          <a:xfrm>
            <a:off x="1554480" y="4033396"/>
            <a:ext cx="10048932" cy="425794"/>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Statistical significance </a:t>
            </a:r>
            <a:r>
              <a:rPr lang="en-US" sz="2000" b="1" spc="0" dirty="0">
                <a:sym typeface="Wingdings" panose="05000000000000000000" pitchFamily="2" charset="2"/>
              </a:rPr>
              <a:t></a:t>
            </a:r>
            <a:endParaRPr lang="en-US" sz="2000" b="1" spc="0" dirty="0"/>
          </a:p>
        </p:txBody>
      </p:sp>
      <p:sp>
        <p:nvSpPr>
          <p:cNvPr id="20" name="Segnaposto testo 5">
            <a:extLst>
              <a:ext uri="{FF2B5EF4-FFF2-40B4-BE49-F238E27FC236}">
                <a16:creationId xmlns:a16="http://schemas.microsoft.com/office/drawing/2014/main" id="{42AD6C32-4E71-E3BF-7F39-ACBC0192D2EA}"/>
              </a:ext>
            </a:extLst>
          </p:cNvPr>
          <p:cNvSpPr txBox="1">
            <a:spLocks/>
          </p:cNvSpPr>
          <p:nvPr/>
        </p:nvSpPr>
        <p:spPr>
          <a:xfrm>
            <a:off x="1138335" y="4543962"/>
            <a:ext cx="3489650" cy="690989"/>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Combined uncertainty maps evaluation</a:t>
            </a:r>
          </a:p>
        </p:txBody>
      </p:sp>
      <p:sp>
        <p:nvSpPr>
          <p:cNvPr id="21" name="Segnaposto testo 6">
            <a:extLst>
              <a:ext uri="{FF2B5EF4-FFF2-40B4-BE49-F238E27FC236}">
                <a16:creationId xmlns:a16="http://schemas.microsoft.com/office/drawing/2014/main" id="{1527436A-30E4-5985-D7F7-A3CB345AE521}"/>
              </a:ext>
            </a:extLst>
          </p:cNvPr>
          <p:cNvSpPr txBox="1">
            <a:spLocks/>
          </p:cNvSpPr>
          <p:nvPr/>
        </p:nvSpPr>
        <p:spPr>
          <a:xfrm>
            <a:off x="1138334" y="5298046"/>
            <a:ext cx="3648160" cy="140755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Statistically significant best</a:t>
            </a:r>
          </a:p>
          <a:p>
            <a:pPr>
              <a:lnSpc>
                <a:spcPct val="100000"/>
              </a:lnSpc>
              <a:buSzPct val="95000"/>
            </a:pPr>
            <a:r>
              <a:rPr lang="en-GB" sz="1600" dirty="0"/>
              <a:t>results are observed with the multi-class entropy and the multi-class mutual information.</a:t>
            </a:r>
          </a:p>
          <a:p>
            <a:pPr>
              <a:lnSpc>
                <a:spcPct val="100000"/>
              </a:lnSpc>
              <a:buSzPct val="95000"/>
            </a:pPr>
            <a:r>
              <a:rPr lang="en-GB" sz="1600" dirty="0"/>
              <a:t>The statistically significant worst result is observed with the similarity KL</a:t>
            </a:r>
          </a:p>
        </p:txBody>
      </p:sp>
    </p:spTree>
    <p:extLst>
      <p:ext uri="{BB962C8B-B14F-4D97-AF65-F5344CB8AC3E}">
        <p14:creationId xmlns:p14="http://schemas.microsoft.com/office/powerpoint/2010/main" val="614729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discussion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89</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510377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Multi-class entropy and multi-class mutual information statistically out-perform the averaged variance and the averaged entropy which in turn statistically out-perform the similarity BC which out-performs the similarity KL. This analysis highlights the good performances of the multi-class aggregation method and the averaged aggregation method compared with the similarity aggregation method which is coherent with their extensive use in the literature. The superiority of the multi-class aggregation method over the class-wise aggregation method seems also coherent as the averaged aggregation</a:t>
            </a:r>
          </a:p>
          <a:p>
            <a:pPr>
              <a:lnSpc>
                <a:spcPct val="100000"/>
              </a:lnSpc>
              <a:buSzPct val="95000"/>
            </a:pPr>
            <a:r>
              <a:rPr lang="en-GB" sz="1800" dirty="0"/>
              <a:t>method consists of a combination of class-specific uncertainty maps where the multi-class aggregation method is designed for multi-class problems.</a:t>
            </a:r>
          </a:p>
          <a:p>
            <a:pPr>
              <a:lnSpc>
                <a:spcPct val="100000"/>
              </a:lnSpc>
              <a:buSzPct val="95000"/>
            </a:pPr>
            <a:endParaRPr lang="en-GB" sz="1800" dirty="0"/>
          </a:p>
          <a:p>
            <a:pPr>
              <a:lnSpc>
                <a:spcPct val="100000"/>
              </a:lnSpc>
              <a:buSzPct val="95000"/>
            </a:pPr>
            <a:r>
              <a:rPr lang="en-GB" sz="1800" dirty="0"/>
              <a:t>The entropy uncertainty measure out-performs the other uncertainty measures with a multiclass aggregation method in a combined scenario and with a one versus all aggregation method in a class-specific scenario.</a:t>
            </a:r>
          </a:p>
          <a:p>
            <a:pPr>
              <a:lnSpc>
                <a:spcPct val="100000"/>
              </a:lnSpc>
              <a:buSzPct val="95000"/>
            </a:pPr>
            <a:endParaRPr lang="en-GB" sz="1800" dirty="0"/>
          </a:p>
          <a:p>
            <a:pPr>
              <a:lnSpc>
                <a:spcPct val="100000"/>
              </a:lnSpc>
              <a:buSzPct val="95000"/>
            </a:pPr>
            <a:r>
              <a:rPr lang="en-GB" sz="1800" dirty="0"/>
              <a:t>In this article, we proposed a systematic approach to characterize epistemic uncertainty maps that can be used in a multi-class segmentation context. We also proposed a methodology to analyse the quality of multi-class epistemic uncertainty maps.</a:t>
            </a:r>
          </a:p>
        </p:txBody>
      </p:sp>
    </p:spTree>
    <p:extLst>
      <p:ext uri="{BB962C8B-B14F-4D97-AF65-F5344CB8AC3E}">
        <p14:creationId xmlns:p14="http://schemas.microsoft.com/office/powerpoint/2010/main" val="751508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UNCERTAINTY MAPS AND PLOTS</a:t>
            </a:r>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9</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877824" y="3954391"/>
            <a:ext cx="4763851"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spcBef>
                <a:spcPts val="0"/>
              </a:spcBef>
              <a:buSzPct val="95000"/>
            </a:pPr>
            <a:r>
              <a:rPr lang="en-GB" sz="1800" dirty="0"/>
              <a:t>In this section, 3 images from each dataset are selected as examples. For each image, there will be shown: Original Image, Ground Truth Mask, Single Inference Mask, and 4 Uncertainty Maps/Matrix for each class.</a:t>
            </a:r>
          </a:p>
          <a:p>
            <a:pPr algn="r">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882353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egnaposto immagine 16" descr="Struttura bianca del DNA">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p:pic>
      <p:sp>
        <p:nvSpPr>
          <p:cNvPr id="19" name="Titolo 18">
            <a:extLst>
              <a:ext uri="{FF2B5EF4-FFF2-40B4-BE49-F238E27FC236}">
                <a16:creationId xmlns:a16="http://schemas.microsoft.com/office/drawing/2014/main" id="{1130D679-D78E-1F15-EC3D-4BED6D69B35F}"/>
              </a:ext>
            </a:extLst>
          </p:cNvPr>
          <p:cNvSpPr>
            <a:spLocks noGrp="1"/>
          </p:cNvSpPr>
          <p:nvPr>
            <p:ph type="title"/>
          </p:nvPr>
        </p:nvSpPr>
        <p:spPr/>
        <p:txBody>
          <a:bodyPr rtlCol="0"/>
          <a:lstStyle>
            <a:defPPr>
              <a:defRPr lang="it-IT"/>
            </a:defPPr>
          </a:lstStyle>
          <a:p>
            <a:pPr rtl="0"/>
            <a:r>
              <a:rPr lang="it-IT" sz="4500" dirty="0"/>
              <a:t>Grazie </a:t>
            </a:r>
          </a:p>
        </p:txBody>
      </p:sp>
      <p:pic>
        <p:nvPicPr>
          <p:cNvPr id="22" name="Segnaposto immagine 25" descr="Batteri coltivati in una piastra di Petri per un laboratorio o un'indagine scientifica.">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Segnaposto testo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rtlCol="0"/>
          <a:lstStyle>
            <a:defPPr>
              <a:defRPr lang="it-IT"/>
            </a:defPPr>
          </a:lstStyle>
          <a:p>
            <a:pPr marL="0" indent="0" algn="ctr" rtl="0">
              <a:lnSpc>
                <a:spcPts val="2660"/>
              </a:lnSpc>
              <a:spcBef>
                <a:spcPts val="0"/>
              </a:spcBef>
              <a:buNone/>
            </a:pPr>
            <a:r>
              <a:rPr lang="it-IT" sz="2000" cap="all" spc="0" dirty="0"/>
              <a:t>William Bassolino</a:t>
            </a:r>
          </a:p>
        </p:txBody>
      </p:sp>
    </p:spTree>
    <p:extLst>
      <p:ext uri="{BB962C8B-B14F-4D97-AF65-F5344CB8AC3E}">
        <p14:creationId xmlns:p14="http://schemas.microsoft.com/office/powerpoint/2010/main" val="3334127647"/>
      </p:ext>
    </p:extLst>
  </p:cSld>
  <p:clrMapOvr>
    <a:masterClrMapping/>
  </p:clrMapOvr>
</p:sld>
</file>

<file path=ppt/theme/theme1.xml><?xml version="1.0" encoding="utf-8"?>
<a:theme xmlns:a="http://schemas.openxmlformats.org/drawingml/2006/main" name="Tema di Offic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924070_TF67061901_Win32" id="{DD09BB9C-38B2-4FCA-AB42-127A6D17AC4D}" vid="{91D5E58E-D321-46E5-A746-1FB44BA5185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www.w3.org/XML/1998/namespace"/>
    <ds:schemaRef ds:uri="http://purl.org/dc/dcmitype/"/>
    <ds:schemaRef ds:uri="http://schemas.microsoft.com/office/2006/documentManagement/types"/>
    <ds:schemaRef ds:uri="71af3243-3dd4-4a8d-8c0d-dd76da1f02a5"/>
    <ds:schemaRef ds:uri="http://purl.org/dc/terms/"/>
    <ds:schemaRef ds:uri="http://purl.org/dc/elements/1.1/"/>
    <ds:schemaRef ds:uri="http://schemas.microsoft.com/sharepoint/v3"/>
    <ds:schemaRef ds:uri="230e9df3-be65-4c73-a93b-d1236ebd677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{31616A17-08E7-49A0-BEFC-5C2C06B33C93}tf67061901_win32</Template>
  <TotalTime>18139</TotalTime>
  <Words>8593</Words>
  <Application>Microsoft Office PowerPoint</Application>
  <PresentationFormat>Widescreen</PresentationFormat>
  <Paragraphs>885</Paragraphs>
  <Slides>90</Slides>
  <Notes>81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90</vt:i4>
      </vt:variant>
    </vt:vector>
  </HeadingPairs>
  <TitlesOfParts>
    <vt:vector size="97" baseType="lpstr">
      <vt:lpstr>Arial</vt:lpstr>
      <vt:lpstr>Calibri</vt:lpstr>
      <vt:lpstr>Cambria Math</vt:lpstr>
      <vt:lpstr>Daytona Condensed Light</vt:lpstr>
      <vt:lpstr>Posterama</vt:lpstr>
      <vt:lpstr>Wingdings</vt:lpstr>
      <vt:lpstr>Tema di Office</vt:lpstr>
      <vt:lpstr>How to estimate, how to value, how to use: uncertainty in the segmentation of histological images</vt:lpstr>
      <vt:lpstr>Presentazione standard di PowerPoint</vt:lpstr>
      <vt:lpstr>Single classes approach</vt:lpstr>
      <vt:lpstr>Presentazione standard di PowerPoint</vt:lpstr>
      <vt:lpstr>Presentazione standard di PowerPoint</vt:lpstr>
      <vt:lpstr>Presentazione standard di PowerPoint</vt:lpstr>
      <vt:lpstr>Presentazione standard di PowerPoint</vt:lpstr>
      <vt:lpstr>Presentazione standard di PowerPoint</vt:lpstr>
      <vt:lpstr>UNCERTAINTY MAPS AND PLOTS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UNCERTAINTY metrics AND correlation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Dice, precision, recall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In-depth analysis: [1]</vt:lpstr>
      <vt:lpstr>Presentazione standard di PowerPoint</vt:lpstr>
      <vt:lpstr>Presentazione standard di PowerPoint</vt:lpstr>
      <vt:lpstr>Presentazione standard di PowerPoint</vt:lpstr>
      <vt:lpstr>In-depth analysis: [2]</vt:lpstr>
      <vt:lpstr>Presentazione standard di PowerPoint</vt:lpstr>
      <vt:lpstr>Presentazione standard di PowerPoint</vt:lpstr>
      <vt:lpstr>In-depth analysis: [3]</vt:lpstr>
      <vt:lpstr>Presentazione standard di PowerPoint</vt:lpstr>
      <vt:lpstr>Presentazione standard di PowerPoint</vt:lpstr>
      <vt:lpstr>In-depth analysis: [4]</vt:lpstr>
      <vt:lpstr>Presentazione standard di PowerPoint</vt:lpstr>
      <vt:lpstr>In-depth analysis: [5]</vt:lpstr>
      <vt:lpstr>In-depth analysis: [6]</vt:lpstr>
      <vt:lpstr>Presentazione standard di PowerPoint</vt:lpstr>
      <vt:lpstr>Presentazione standard di PowerPoint</vt:lpstr>
      <vt:lpstr>In-depth analysis: [7]</vt:lpstr>
      <vt:lpstr>Presentazione standard di PowerPoint</vt:lpstr>
      <vt:lpstr>Presentazione standard di PowerPoint</vt:lpstr>
      <vt:lpstr>In-depth analysis: [8]</vt:lpstr>
      <vt:lpstr>Presentazione standard di PowerPoint</vt:lpstr>
      <vt:lpstr>In-depth analysis: [9]</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Explainability in deep learning</dc:title>
  <dc:creator>BASSOLINO WILLIAM</dc:creator>
  <cp:lastModifiedBy>Bassolino  William</cp:lastModifiedBy>
  <cp:revision>30</cp:revision>
  <dcterms:created xsi:type="dcterms:W3CDTF">2023-05-04T10:08:18Z</dcterms:created>
  <dcterms:modified xsi:type="dcterms:W3CDTF">2024-05-16T14:51:12Z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